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73" r:id="rId3"/>
    <p:sldId id="270" r:id="rId4"/>
    <p:sldId id="258" r:id="rId5"/>
    <p:sldId id="272" r:id="rId6"/>
    <p:sldId id="256" r:id="rId7"/>
    <p:sldId id="267" r:id="rId8"/>
    <p:sldId id="264" r:id="rId9"/>
    <p:sldId id="261" r:id="rId10"/>
    <p:sldId id="275" r:id="rId11"/>
    <p:sldId id="277" r:id="rId12"/>
    <p:sldId id="276" r:id="rId13"/>
    <p:sldId id="260" r:id="rId14"/>
    <p:sldId id="274" r:id="rId15"/>
    <p:sldId id="266" r:id="rId16"/>
    <p:sldId id="268" r:id="rId17"/>
    <p:sldId id="265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10811"/>
    <a:srgbClr val="F9F9F9"/>
    <a:srgbClr val="A2977A"/>
    <a:srgbClr val="F6F5EB"/>
    <a:srgbClr val="01070C"/>
    <a:srgbClr val="C7A96D"/>
    <a:srgbClr val="624F23"/>
    <a:srgbClr val="121D1C"/>
    <a:srgbClr val="1019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5701" autoAdjust="0"/>
  </p:normalViewPr>
  <p:slideViewPr>
    <p:cSldViewPr snapToGrid="0">
      <p:cViewPr varScale="1">
        <p:scale>
          <a:sx n="114" d="100"/>
          <a:sy n="114" d="100"/>
        </p:scale>
        <p:origin x="20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9ACE1-2626-4A0B-BEB2-611C4F7E5145}" type="datetimeFigureOut">
              <a:rPr lang="en-US" smtClean="0"/>
              <a:t>8/27/2025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E01BD-6B3B-4464-953E-DCB0D2C4A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3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 Jogo – </a:t>
            </a:r>
            <a:r>
              <a:rPr lang="pt-BR" b="1" i="1" dirty="0"/>
              <a:t>League </a:t>
            </a:r>
            <a:r>
              <a:rPr lang="pt-BR" b="1" i="1" dirty="0" err="1"/>
              <a:t>of</a:t>
            </a:r>
            <a:r>
              <a:rPr lang="pt-BR" b="1" i="1" dirty="0"/>
              <a:t> </a:t>
            </a:r>
            <a:r>
              <a:rPr lang="pt-BR" b="1" i="1" dirty="0" err="1"/>
              <a:t>Legends</a:t>
            </a:r>
            <a:endParaRPr lang="pt-BR" b="1" dirty="0"/>
          </a:p>
          <a:p>
            <a:r>
              <a:rPr lang="pt-BR" i="1" dirty="0"/>
              <a:t>League </a:t>
            </a:r>
            <a:r>
              <a:rPr lang="pt-BR" i="1" dirty="0" err="1"/>
              <a:t>of</a:t>
            </a:r>
            <a:r>
              <a:rPr lang="pt-BR" i="1" dirty="0"/>
              <a:t> </a:t>
            </a:r>
            <a:r>
              <a:rPr lang="pt-BR" i="1" dirty="0" err="1"/>
              <a:t>Legends</a:t>
            </a:r>
            <a:r>
              <a:rPr lang="pt-BR" i="1" dirty="0"/>
              <a:t> (</a:t>
            </a:r>
            <a:r>
              <a:rPr lang="pt-BR" i="1" dirty="0" err="1"/>
              <a:t>LoL</a:t>
            </a:r>
            <a:r>
              <a:rPr lang="pt-BR" i="1" dirty="0"/>
              <a:t>)</a:t>
            </a:r>
            <a:r>
              <a:rPr lang="pt-BR" dirty="0"/>
              <a:t> é um jogo eletrônico do gênero </a:t>
            </a:r>
            <a:r>
              <a:rPr lang="pt-BR" b="1" dirty="0"/>
              <a:t>MOBA (Multiplayer Online </a:t>
            </a:r>
            <a:r>
              <a:rPr lang="pt-BR" b="1" dirty="0" err="1"/>
              <a:t>Battle</a:t>
            </a:r>
            <a:r>
              <a:rPr lang="pt-BR" b="1" dirty="0"/>
              <a:t> Arena)</a:t>
            </a:r>
            <a:r>
              <a:rPr lang="pt-BR" dirty="0"/>
              <a:t> lançado em 2009 pela Riot Games.</a:t>
            </a:r>
          </a:p>
          <a:p>
            <a:r>
              <a:rPr lang="pt-BR" dirty="0"/>
              <a:t>Duas equipes de </a:t>
            </a:r>
            <a:r>
              <a:rPr lang="pt-BR" b="1" dirty="0"/>
              <a:t>cinco jogadores</a:t>
            </a:r>
            <a:r>
              <a:rPr lang="pt-BR" dirty="0"/>
              <a:t> se enfrentam em um mapa chamado </a:t>
            </a:r>
            <a:r>
              <a:rPr lang="pt-BR" b="1" dirty="0" err="1"/>
              <a:t>Summoner’s</a:t>
            </a:r>
            <a:r>
              <a:rPr lang="pt-BR" b="1" dirty="0"/>
              <a:t> </a:t>
            </a:r>
            <a:r>
              <a:rPr lang="pt-BR" b="1" dirty="0" err="1"/>
              <a:t>Rift</a:t>
            </a:r>
            <a:r>
              <a:rPr lang="pt-BR" dirty="0"/>
              <a:t>.</a:t>
            </a:r>
          </a:p>
          <a:p>
            <a:r>
              <a:rPr lang="pt-BR" dirty="0"/>
              <a:t>O objetivo principal é </a:t>
            </a:r>
            <a:r>
              <a:rPr lang="pt-BR" b="1" dirty="0"/>
              <a:t>destruir o Nexus inimigo</a:t>
            </a:r>
            <a:r>
              <a:rPr lang="pt-BR" dirty="0"/>
              <a:t>, a base central do time adversário.</a:t>
            </a:r>
          </a:p>
          <a:p>
            <a:r>
              <a:rPr lang="pt-BR" dirty="0"/>
              <a:t>Cada jogador escolhe um </a:t>
            </a:r>
            <a:r>
              <a:rPr lang="pt-BR" b="1" dirty="0"/>
              <a:t>campeão</a:t>
            </a:r>
            <a:r>
              <a:rPr lang="pt-BR" dirty="0"/>
              <a:t>, com habilidades únicas, e atua em papéis estratégicos (top, </a:t>
            </a:r>
            <a:r>
              <a:rPr lang="pt-BR" dirty="0" err="1"/>
              <a:t>mid</a:t>
            </a:r>
            <a:r>
              <a:rPr lang="pt-BR" dirty="0"/>
              <a:t>, </a:t>
            </a:r>
            <a:r>
              <a:rPr lang="pt-BR" dirty="0" err="1"/>
              <a:t>jungle</a:t>
            </a:r>
            <a:r>
              <a:rPr lang="pt-BR" dirty="0"/>
              <a:t>, atirador e suporte).</a:t>
            </a:r>
          </a:p>
          <a:p>
            <a:r>
              <a:rPr lang="pt-BR" dirty="0"/>
              <a:t>Durante a partida, os times acumulam </a:t>
            </a:r>
            <a:r>
              <a:rPr lang="pt-BR" b="1" dirty="0"/>
              <a:t>ouro e experiência</a:t>
            </a:r>
            <a:r>
              <a:rPr lang="pt-BR" dirty="0"/>
              <a:t> ao eliminar tropas, monstros neutros e campeões adversários, além de conquistar </a:t>
            </a:r>
            <a:r>
              <a:rPr lang="pt-BR" b="1" dirty="0"/>
              <a:t>objetivos de mapa</a:t>
            </a:r>
            <a:r>
              <a:rPr lang="pt-BR" dirty="0"/>
              <a:t> (torres, dragões, arauto, barão).</a:t>
            </a:r>
          </a:p>
          <a:p>
            <a:r>
              <a:rPr lang="pt-BR" dirty="0"/>
              <a:t>A estratégia nos </a:t>
            </a:r>
            <a:r>
              <a:rPr lang="pt-BR" b="1" dirty="0"/>
              <a:t>primeiros 10 minutos</a:t>
            </a:r>
            <a:r>
              <a:rPr lang="pt-BR" dirty="0"/>
              <a:t> de jogo (fase de rotas) é determinante para criar vantagens que podem definir a vitória ou derrota.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01BD-6B3B-4464-953E-DCB0D2C4A7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74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objetivo do projeto é </a:t>
            </a:r>
            <a:r>
              <a:rPr lang="pt-BR" b="1" dirty="0"/>
              <a:t>prever o resultado de partidas de </a:t>
            </a:r>
            <a:r>
              <a:rPr lang="pt-BR" b="1" i="1" dirty="0"/>
              <a:t>League </a:t>
            </a:r>
            <a:r>
              <a:rPr lang="pt-BR" b="1" i="1" dirty="0" err="1"/>
              <a:t>of</a:t>
            </a:r>
            <a:r>
              <a:rPr lang="pt-BR" b="1" i="1" dirty="0"/>
              <a:t> </a:t>
            </a:r>
            <a:r>
              <a:rPr lang="pt-BR" b="1" i="1" dirty="0" err="1"/>
              <a:t>Legends</a:t>
            </a:r>
            <a:r>
              <a:rPr lang="pt-BR" dirty="0"/>
              <a:t> com base nos dados dos primeiros 10 minutos de jogo.</a:t>
            </a:r>
          </a:p>
          <a:p>
            <a:r>
              <a:rPr lang="pt-BR" dirty="0"/>
              <a:t>Esse tipo de previsão tem diversas aplicações:</a:t>
            </a:r>
          </a:p>
          <a:p>
            <a:r>
              <a:rPr lang="pt-BR" b="1" dirty="0"/>
              <a:t>Coaching &amp; Análise Profissional:</a:t>
            </a:r>
            <a:r>
              <a:rPr lang="pt-BR" dirty="0"/>
              <a:t> técnicos e jogadores podem usar os insights para avaliar se a estratégia inicial está funcionando e ajustar em tempo real.</a:t>
            </a:r>
          </a:p>
          <a:p>
            <a:r>
              <a:rPr lang="pt-BR" b="1" dirty="0"/>
              <a:t>Plataformas de Streaming e </a:t>
            </a:r>
            <a:r>
              <a:rPr lang="pt-BR" b="1" dirty="0" err="1"/>
              <a:t>E-sports</a:t>
            </a:r>
            <a:r>
              <a:rPr lang="pt-BR" b="1" dirty="0"/>
              <a:t>:</a:t>
            </a:r>
            <a:r>
              <a:rPr lang="pt-BR" dirty="0"/>
              <a:t> enriquecer transmissões com estatísticas de probabilidade de vitória, aumentando o engajamento do público.</a:t>
            </a:r>
          </a:p>
          <a:p>
            <a:r>
              <a:rPr lang="pt-BR" b="1" dirty="0"/>
              <a:t>Mercado de Apostas Esportivas:</a:t>
            </a:r>
            <a:r>
              <a:rPr lang="pt-BR" dirty="0"/>
              <a:t> prever a probabilidade de vitória em tempo real pode servir como </a:t>
            </a:r>
            <a:r>
              <a:rPr lang="pt-BR" b="1" dirty="0"/>
              <a:t>indicador de </a:t>
            </a:r>
            <a:r>
              <a:rPr lang="pt-BR" b="1" dirty="0" err="1"/>
              <a:t>odds</a:t>
            </a:r>
            <a:r>
              <a:rPr lang="pt-BR" b="1" dirty="0"/>
              <a:t> dinâmicas</a:t>
            </a:r>
            <a:r>
              <a:rPr lang="pt-BR" dirty="0"/>
              <a:t> em casas de apostas, permitindo cotações mais justas e atrativas para os apostadores.</a:t>
            </a:r>
          </a:p>
          <a:p>
            <a:r>
              <a:rPr lang="pt-BR" dirty="0"/>
              <a:t>Em resumo, entender os fatores que mais influenciam o desfecho da partida é estratégico tanto para </a:t>
            </a:r>
            <a:r>
              <a:rPr lang="pt-BR" b="1" dirty="0"/>
              <a:t>profissionais do </a:t>
            </a:r>
            <a:r>
              <a:rPr lang="pt-BR" b="1" dirty="0" err="1"/>
              <a:t>e-sport</a:t>
            </a:r>
            <a:r>
              <a:rPr lang="pt-BR" dirty="0"/>
              <a:t> quanto para </a:t>
            </a:r>
            <a:r>
              <a:rPr lang="pt-BR" b="1" dirty="0"/>
              <a:t>negócios associados</a:t>
            </a:r>
            <a:r>
              <a:rPr lang="pt-BR" dirty="0"/>
              <a:t> (transmissão, análise de desempenho e apostas).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01BD-6B3B-4464-953E-DCB0D2C4A7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71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01BD-6B3B-4464-953E-DCB0D2C4A7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56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69109B-A005-CFF3-B967-2DA5C58D0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33A94D-EC12-4F91-4B23-2B1BC8928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5538D4-97A6-3B80-1935-B460E74A4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FFA4-1953-4350-856B-31A46C6734CF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F4E736-F181-AD9E-43B8-5228B5C0A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2C81EE-ADDE-4663-EB45-143AB072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FB00D-6481-4A12-BDF0-BBCBC0E9CF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291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F3CA48-1BD5-B375-ACF7-3E69630B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22F753-462C-AC87-DBF2-7F3E211FE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671D11-EAC3-B14C-C5C4-B38D9CDF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FFA4-1953-4350-856B-31A46C6734CF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E52417-CB46-81EF-8E7F-92C720D03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6E0EF3-4610-53FC-9105-62DFC8AE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FB00D-6481-4A12-BDF0-BBCBC0E9CF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89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DB600C3-CF22-384D-9814-089FAA6DE4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362BB29-ADC4-1524-6AB9-C3E606D80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EE7A6D-477D-A9D9-CD99-CBCE4F8CF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FFA4-1953-4350-856B-31A46C6734CF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0B204E-45ED-B67A-065A-93E74388D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B44FA3-BE02-7B8C-8809-886BE579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FB00D-6481-4A12-BDF0-BBCBC0E9CF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684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BF1E95-6512-FBA8-613A-4900EBC3C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FA653E-4FBB-4398-47D1-CC09A8C87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94BB74-30CB-4459-875F-DA90A187A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63AB-C363-4B70-B8E4-CBC252FE3FAD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CDA348-6AC6-0314-FDE0-E26FDBFF5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D9BF83-934A-594B-A8B6-CB234B26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BC30-E0F7-4DBC-8730-C44EEF538F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782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0823A6-4951-9AC6-A35B-116B11B8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C3C25E-B699-84EF-ED41-0C916D654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DD9179-1397-DF05-A016-992200F82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63AB-C363-4B70-B8E4-CBC252FE3FAD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6EE9F3-B4C9-0EF4-8870-99ACC3C7B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E5BCCC-D81F-B0AC-3ECE-810598769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BC30-E0F7-4DBC-8730-C44EEF538F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091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8F0A32-C03F-59ED-EB42-9D7E27CC1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0DF9F1-3AD1-C277-1FA8-B53EAF9DA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914B8-618A-39A7-3CCE-7BC7FC3FF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63AB-C363-4B70-B8E4-CBC252FE3FAD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E1181E-42B2-2E4E-12C8-8FEF0767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8E0EF5-D652-D236-684C-2B40AAA76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BC30-E0F7-4DBC-8730-C44EEF538F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0316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13F326-65C6-FA25-E0DA-E32B54ED9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111B88-F8FD-E779-EC61-4E2866B12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76D2AA0-AC4C-B54D-1751-53FEB18C4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D3CEC1-1BD3-5AB2-99E7-732AFF10F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63AB-C363-4B70-B8E4-CBC252FE3FAD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7E3426-95ED-A4FD-0D32-1A192A5AD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C23C59-6122-46A7-229E-935DE6E0C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BC30-E0F7-4DBC-8730-C44EEF538F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103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80441E-22E3-FD3A-A0B3-78BA1C756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6A5FCC-8C3F-900A-D16A-750FD2185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EDC355A-F644-D5AD-4F9A-654DA4F94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8C46285-CE7C-4B34-E912-C63593001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CB7A3FF-B0AB-A166-814B-2BEAC34415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C77BFE5-32EE-08F9-34F9-52B60A18A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63AB-C363-4B70-B8E4-CBC252FE3FAD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8374BDA-6545-BFCC-8F45-BA412CB9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BB60632-97F7-3A9C-7FDD-13171A0D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BC30-E0F7-4DBC-8730-C44EEF538F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051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E52571-759D-E376-0CDF-1E259077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85345B-5FD4-DF63-1EC2-4C289A901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63AB-C363-4B70-B8E4-CBC252FE3FAD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FEE93C1-B4DF-45C0-5F0A-99E389B23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4B2FBB0-3A8B-63D1-4EEF-E5716091F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BC30-E0F7-4DBC-8730-C44EEF538F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0649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C8B38B3-52CA-267C-1B87-A7A63AE8A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63AB-C363-4B70-B8E4-CBC252FE3FAD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2D1A147-AAC7-D994-F525-3D25FD209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9B47AC-CBFC-F3E8-B606-85E6FCE8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BC30-E0F7-4DBC-8730-C44EEF538F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87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5B476A-B8F4-8B2C-B62E-6CDBB8D1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714735-E48E-D32A-2F4D-B18BED818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8B0FFD-E66F-DEDF-F4A2-B16461C8F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B46F5C-69F0-CB72-75A8-31ADEDDE5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63AB-C363-4B70-B8E4-CBC252FE3FAD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81ECDCD-53FA-362C-7418-21C791FED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549907-FA9B-3E42-8319-7F9216EA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BC30-E0F7-4DBC-8730-C44EEF538F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053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F5DE20-684F-DCD1-5FDA-C1BA4B87E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5C0BBB-CF84-C229-7BD3-DABAF90A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28E414-D208-3DE7-ADE4-022AABD53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FFA4-1953-4350-856B-31A46C6734CF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06D47F-627F-F72C-B5B5-DB0C6CC00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21D82A-7145-71C5-3BDA-31579ADDD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FB00D-6481-4A12-BDF0-BBCBC0E9CF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8872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904AE3-EF7F-A3F6-4BF5-F67C91FBF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225EE4E-645A-04F0-AA60-5B114548E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DF0DDC-3D78-C033-9692-3DAA462B4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2F141D0-DF29-4BB1-5FC1-D1FECAF65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63AB-C363-4B70-B8E4-CBC252FE3FAD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939AA1-1D30-F0EA-8D4E-D8B1AF7DA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1D2391-9D1C-CE19-AB68-D84245B6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BC30-E0F7-4DBC-8730-C44EEF538F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9316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E4B1BD-E672-9D5E-5F6E-23DBEB17C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CB9AA94-97D6-69FC-D313-6437D8534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08943C-53A1-F31D-D9AD-115664FC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63AB-C363-4B70-B8E4-CBC252FE3FAD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CDDAB6-2547-ACBD-E6AB-5DF29108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7922CC-91AA-1350-D541-D19E3D8AC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BC30-E0F7-4DBC-8730-C44EEF538F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0671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B89BDB8-05A5-DFFA-19F7-57476B33A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2EC13C8-B921-993C-F7A9-07221AFA95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1DFFA0-60AD-CA2E-3FB0-716E91655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63AB-C363-4B70-B8E4-CBC252FE3FAD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402F7C-1F30-D255-B03C-73A454ADF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50FA0C-E696-9345-4A5B-48C2924C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DBC30-E0F7-4DBC-8730-C44EEF538F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8883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90E852-536B-6EA0-4E13-D7A72DFCE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9A05D3-3441-9E76-3CE0-78E5E0BAB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A4338C-4732-860D-EF26-9663873FE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FFA4-1953-4350-856B-31A46C6734CF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0C06AA-8E00-E33A-8239-C9AB0E7B9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187179-E906-3B66-656F-029E86422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FB00D-6481-4A12-BDF0-BBCBC0E9CF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75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7463C2-A264-BF28-4030-063C10F1B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B85675-F3AD-43C3-78CF-528FB392E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21C57B9-D1D7-918F-F34B-A966442F8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FF0C250-0E0C-4AC2-84EC-2DFED54C2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FFA4-1953-4350-856B-31A46C6734CF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19E3D5-64D8-E3F1-EE35-BFF0211EE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9E53B4-CAFB-96AB-52FA-FB2E072DA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FB00D-6481-4A12-BDF0-BBCBC0E9CF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043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9B2739-EFDA-AD54-3396-1F95FABB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2A1511-B656-793E-82B3-4008110D9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CE5EA2-38ED-5E3E-62B1-B0E598F1C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153DADE-CC9D-D6DC-DE03-70F0B533C3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3950DD4-55BE-B7F4-12E4-23D82319B4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C16ED2F-631B-994D-DD39-D3B7DDD7F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FFA4-1953-4350-856B-31A46C6734CF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B7B7E4B-6156-AFD6-E45A-A3CDB9009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DF2F835-6A99-6DA4-95E6-43E7C5B17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FB00D-6481-4A12-BDF0-BBCBC0E9CF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863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DCAF17-F1AB-20DC-F2B4-B6BDDF19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B982C3E-87DD-7A48-01A2-C296AF96E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FFA4-1953-4350-856B-31A46C6734CF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8BF6825-28D7-43A9-8E1B-1B9A6AA82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C93298-54B9-5BBF-965F-7CBA10F6B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FB00D-6481-4A12-BDF0-BBCBC0E9CF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63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09752A7-80A2-63F1-8F49-F89D509EE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FFA4-1953-4350-856B-31A46C6734CF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45370C4-0250-CE93-DF0F-0774CBFD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7FA196-5120-C189-B1B6-AF88F32B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8947" y="5071014"/>
            <a:ext cx="2743200" cy="365125"/>
          </a:xfrm>
        </p:spPr>
        <p:txBody>
          <a:bodyPr/>
          <a:lstStyle/>
          <a:p>
            <a:fld id="{240FB00D-6481-4A12-BDF0-BBCBC0E9CF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30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676528-6675-5801-950D-497CAA078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6FB4CE-D86F-90B7-8A27-138442AB4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DAC514B-E5A0-6F63-9D8C-8A5DDF7EF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6A6F51-6A06-77CE-F7B6-5508BBF8D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FFA4-1953-4350-856B-31A46C6734CF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402034F-2E2B-132F-768A-E792BB3B1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0986E2-DED7-DFF6-0B1E-AC6A595FD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FB00D-6481-4A12-BDF0-BBCBC0E9CF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9050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58A336-9BBE-E7DE-09B2-F6905E9D6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5DC13EC-B148-99A7-0CC6-2BF4C6700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3E1BFE0-C413-3E24-520F-C7E77046D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37CADA-F514-8049-B9D2-D3DDBFA33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CFFA4-1953-4350-856B-31A46C6734CF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4965FDA-EA29-EBC9-2643-AE38AE71E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C8E634-A1B2-362E-D47C-9B1E4D1DE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FB00D-6481-4A12-BDF0-BBCBC0E9CF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68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C42FC20-9B85-8490-7344-264DA349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8E67746-D295-DE13-943B-C0C9B6C94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0B290B1-A410-4813-2065-F942DFA675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CFFA4-1953-4350-856B-31A46C6734CF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41AA42-CC02-71CF-704A-CE397C110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9AB8A8-163E-6CA1-C2B4-F8B86AE0A0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FB00D-6481-4A12-BDF0-BBCBC0E9CF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0391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E2B165-5203-0D2E-7D75-1F37A42C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E71119D-E05F-3F73-EEDA-8D01BA972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5DC31D-569B-7FFB-DF6D-F0C6D40F60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663AB-C363-4B70-B8E4-CBC252FE3FAD}" type="datetimeFigureOut">
              <a:rPr lang="fr-FR" smtClean="0"/>
              <a:t>27/08/2025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08F55E-B654-3E04-A08E-ADB749817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D7D8C7-B4BF-12A3-D928-55F10D6E4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DBC30-E0F7-4DBC-8730-C44EEF538F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05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1.png"/><Relationship Id="rId18" Type="http://schemas.openxmlformats.org/officeDocument/2006/relationships/slide" Target="slide12.xm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slide" Target="slide10.xml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slide" Target="slide11.xml"/><Relationship Id="rId10" Type="http://schemas.openxmlformats.org/officeDocument/2006/relationships/image" Target="../media/image10.png"/><Relationship Id="rId19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slide" Target="slide9.xml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hyperlink" Target="https://www.kaggle.com/datasets/bobbyscience/league-of-legends-diamond-ranked-games-10-m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À propos de League of Legends">
            <a:extLst>
              <a:ext uri="{FF2B5EF4-FFF2-40B4-BE49-F238E27FC236}">
                <a16:creationId xmlns:a16="http://schemas.microsoft.com/office/drawing/2014/main" id="{988AE6DF-229D-850F-50BB-93F8BDC3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26" y="608081"/>
            <a:ext cx="1143000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25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92" name="Rectangle 20491">
            <a:extLst>
              <a:ext uri="{FF2B5EF4-FFF2-40B4-BE49-F238E27FC236}">
                <a16:creationId xmlns:a16="http://schemas.microsoft.com/office/drawing/2014/main" id="{1FE21981-771D-4A29-8D3A-D068BE54B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Ahri, Renard à neuf queues - League of Legends">
            <a:extLst>
              <a:ext uri="{FF2B5EF4-FFF2-40B4-BE49-F238E27FC236}">
                <a16:creationId xmlns:a16="http://schemas.microsoft.com/office/drawing/2014/main" id="{40A555F3-9C36-D8F6-D9E5-0DC8E0106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210"/>
          <a:stretch/>
        </p:blipFill>
        <p:spPr bwMode="auto">
          <a:xfrm>
            <a:off x="20" y="-1"/>
            <a:ext cx="12009284" cy="685800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1">
            <a:extLst>
              <a:ext uri="{FF2B5EF4-FFF2-40B4-BE49-F238E27FC236}">
                <a16:creationId xmlns:a16="http://schemas.microsoft.com/office/drawing/2014/main" id="{DC35A3D5-5E76-D363-1877-FDEEBA6A528A}"/>
              </a:ext>
            </a:extLst>
          </p:cNvPr>
          <p:cNvSpPr txBox="1"/>
          <p:nvPr/>
        </p:nvSpPr>
        <p:spPr>
          <a:xfrm>
            <a:off x="182696" y="900834"/>
            <a:ext cx="8669039" cy="4524315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b="1" dirty="0" err="1"/>
              <a:t>Distribuição</a:t>
            </a:r>
            <a:r>
              <a:rPr lang="en-US" b="1" dirty="0"/>
              <a:t> de Y (Target):</a:t>
            </a:r>
            <a:endParaRPr lang="en-US" dirty="0"/>
          </a:p>
          <a:p>
            <a:pPr lvl="1"/>
            <a:r>
              <a:rPr lang="en-US" dirty="0" err="1"/>
              <a:t>Aproximadamente</a:t>
            </a:r>
            <a:r>
              <a:rPr lang="en-US" dirty="0"/>
              <a:t> </a:t>
            </a:r>
            <a:r>
              <a:rPr lang="en-US" b="1" dirty="0"/>
              <a:t>50% </a:t>
            </a:r>
            <a:r>
              <a:rPr lang="en-US" b="1" dirty="0" err="1"/>
              <a:t>vitórias</a:t>
            </a:r>
            <a:r>
              <a:rPr lang="en-US" b="1" dirty="0"/>
              <a:t> do time </a:t>
            </a:r>
            <a:r>
              <a:rPr lang="en-US" b="1" dirty="0" err="1"/>
              <a:t>azul</a:t>
            </a:r>
            <a:r>
              <a:rPr lang="en-US" dirty="0"/>
              <a:t> e </a:t>
            </a:r>
            <a:r>
              <a:rPr lang="en-US" b="1" dirty="0"/>
              <a:t>50% </a:t>
            </a:r>
            <a:r>
              <a:rPr lang="en-US" b="1" dirty="0" err="1"/>
              <a:t>derrotas</a:t>
            </a:r>
            <a:r>
              <a:rPr lang="en-US" dirty="0"/>
              <a:t> → classes </a:t>
            </a:r>
            <a:r>
              <a:rPr lang="en-US" dirty="0" err="1"/>
              <a:t>balanceadas</a:t>
            </a:r>
            <a:r>
              <a:rPr lang="en-US" dirty="0"/>
              <a:t>.</a:t>
            </a:r>
          </a:p>
          <a:p>
            <a:pPr lvl="0"/>
            <a:endParaRPr lang="en-US" b="1" dirty="0"/>
          </a:p>
          <a:p>
            <a:pPr lvl="0"/>
            <a:r>
              <a:rPr lang="en-US" b="1" dirty="0" err="1"/>
              <a:t>Distribuição</a:t>
            </a:r>
            <a:r>
              <a:rPr lang="en-US" b="1" dirty="0"/>
              <a:t> de X (Features):</a:t>
            </a:r>
            <a:endParaRPr lang="en-US" dirty="0"/>
          </a:p>
          <a:p>
            <a:pPr lvl="1"/>
            <a:r>
              <a:rPr lang="en-US" dirty="0" err="1"/>
              <a:t>Variáveis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gold_diff</a:t>
            </a:r>
            <a:r>
              <a:rPr lang="en-US" dirty="0"/>
              <a:t> e </a:t>
            </a:r>
            <a:r>
              <a:rPr lang="en-US" dirty="0" err="1"/>
              <a:t>exp_diff</a:t>
            </a:r>
            <a:r>
              <a:rPr lang="en-US" dirty="0"/>
              <a:t> </a:t>
            </a:r>
            <a:r>
              <a:rPr lang="en-US" dirty="0" err="1"/>
              <a:t>apresentam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faixa</a:t>
            </a:r>
            <a:r>
              <a:rPr lang="en-US" dirty="0"/>
              <a:t> </a:t>
            </a:r>
            <a:r>
              <a:rPr lang="en-US" dirty="0" err="1"/>
              <a:t>dinâmica</a:t>
            </a:r>
            <a:r>
              <a:rPr lang="en-US" dirty="0"/>
              <a:t> (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milhares</a:t>
            </a:r>
            <a:r>
              <a:rPr lang="en-US" dirty="0"/>
              <a:t> de </a:t>
            </a:r>
            <a:r>
              <a:rPr lang="en-US" dirty="0" err="1"/>
              <a:t>pontos</a:t>
            </a:r>
            <a:r>
              <a:rPr lang="en-US" dirty="0"/>
              <a:t>).</a:t>
            </a:r>
          </a:p>
          <a:p>
            <a:pPr lvl="1"/>
            <a:r>
              <a:rPr lang="en-US" dirty="0" err="1"/>
              <a:t>Variáveis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wards_destroyed_diff</a:t>
            </a:r>
            <a:r>
              <a:rPr lang="en-US" dirty="0"/>
              <a:t> e </a:t>
            </a:r>
            <a:r>
              <a:rPr lang="en-US" dirty="0" err="1"/>
              <a:t>vision_wards_diff</a:t>
            </a:r>
            <a:r>
              <a:rPr lang="en-US" dirty="0"/>
              <a:t> </a:t>
            </a:r>
            <a:r>
              <a:rPr lang="en-US" dirty="0" err="1"/>
              <a:t>têm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baixos</a:t>
            </a:r>
            <a:r>
              <a:rPr lang="en-US" dirty="0"/>
              <a:t>, </a:t>
            </a:r>
            <a:r>
              <a:rPr lang="en-US" dirty="0" err="1"/>
              <a:t>concentrados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torno</a:t>
            </a:r>
            <a:r>
              <a:rPr lang="en-US" dirty="0"/>
              <a:t> de 0.</a:t>
            </a:r>
          </a:p>
          <a:p>
            <a:pPr lvl="0"/>
            <a:endParaRPr lang="en-US" b="1" dirty="0"/>
          </a:p>
          <a:p>
            <a:pPr lvl="0"/>
            <a:r>
              <a:rPr lang="en-US" b="1" dirty="0" err="1"/>
              <a:t>Atributos</a:t>
            </a:r>
            <a:r>
              <a:rPr lang="en-US" b="1" dirty="0"/>
              <a:t> </a:t>
            </a:r>
            <a:r>
              <a:rPr lang="en-US" b="1" dirty="0" err="1"/>
              <a:t>mais</a:t>
            </a:r>
            <a:r>
              <a:rPr lang="en-US" b="1" dirty="0"/>
              <a:t> </a:t>
            </a:r>
            <a:r>
              <a:rPr lang="en-US" b="1" dirty="0" err="1"/>
              <a:t>relevantes</a:t>
            </a:r>
            <a:r>
              <a:rPr lang="en-US" b="1" dirty="0"/>
              <a:t>:</a:t>
            </a:r>
            <a:endParaRPr lang="en-US" dirty="0"/>
          </a:p>
          <a:p>
            <a:pPr lvl="1"/>
            <a:r>
              <a:rPr lang="en-US" dirty="0" err="1"/>
              <a:t>Diferenças</a:t>
            </a:r>
            <a:r>
              <a:rPr lang="en-US" dirty="0"/>
              <a:t> de </a:t>
            </a:r>
            <a:r>
              <a:rPr lang="en-US" b="1" dirty="0" err="1"/>
              <a:t>ouro</a:t>
            </a:r>
            <a:r>
              <a:rPr lang="en-US" dirty="0"/>
              <a:t> (</a:t>
            </a:r>
            <a:r>
              <a:rPr lang="en-US" dirty="0" err="1"/>
              <a:t>gold_diff</a:t>
            </a:r>
            <a:r>
              <a:rPr lang="en-US" dirty="0"/>
              <a:t>) e </a:t>
            </a:r>
            <a:r>
              <a:rPr lang="en-US" b="1" dirty="0" err="1"/>
              <a:t>experiência</a:t>
            </a:r>
            <a:r>
              <a:rPr lang="en-US" dirty="0"/>
              <a:t> (</a:t>
            </a:r>
            <a:r>
              <a:rPr lang="en-US" dirty="0" err="1"/>
              <a:t>exp_diff</a:t>
            </a:r>
            <a:r>
              <a:rPr lang="en-US" dirty="0"/>
              <a:t>)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preditivas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mapa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dragons_diff</a:t>
            </a:r>
            <a:r>
              <a:rPr lang="en-US" dirty="0"/>
              <a:t> e </a:t>
            </a:r>
            <a:r>
              <a:rPr lang="en-US" dirty="0" err="1"/>
              <a:t>towers_diff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relevantes</a:t>
            </a:r>
            <a:r>
              <a:rPr lang="en-US" dirty="0"/>
              <a:t>.</a:t>
            </a:r>
          </a:p>
          <a:p>
            <a:pPr lvl="0"/>
            <a:endParaRPr lang="en-US" b="1" dirty="0"/>
          </a:p>
          <a:p>
            <a:pPr lvl="0"/>
            <a:r>
              <a:rPr lang="en-US" b="1" dirty="0" err="1"/>
              <a:t>Representação</a:t>
            </a:r>
            <a:r>
              <a:rPr lang="en-US" b="1" dirty="0"/>
              <a:t> </a:t>
            </a:r>
            <a:r>
              <a:rPr lang="en-US" b="1" dirty="0" err="1"/>
              <a:t>escolhida</a:t>
            </a:r>
            <a:r>
              <a:rPr lang="en-US" b="1" dirty="0"/>
              <a:t>:</a:t>
            </a:r>
            <a:endParaRPr lang="en-US" dirty="0"/>
          </a:p>
          <a:p>
            <a:pPr lvl="1"/>
            <a:r>
              <a:rPr lang="en-US" dirty="0"/>
              <a:t>As 11 </a:t>
            </a:r>
            <a:r>
              <a:rPr lang="en-US" dirty="0" err="1"/>
              <a:t>variáveis</a:t>
            </a:r>
            <a:r>
              <a:rPr lang="en-US" dirty="0"/>
              <a:t> de </a:t>
            </a:r>
            <a:r>
              <a:rPr lang="en-US" dirty="0" err="1"/>
              <a:t>diferença</a:t>
            </a:r>
            <a:r>
              <a:rPr lang="en-US" dirty="0"/>
              <a:t> entre times (</a:t>
            </a:r>
            <a:r>
              <a:rPr lang="en-US" dirty="0" err="1"/>
              <a:t>colunas</a:t>
            </a:r>
            <a:r>
              <a:rPr lang="en-US" dirty="0"/>
              <a:t> de </a:t>
            </a:r>
            <a:r>
              <a:rPr lang="en-US" dirty="0" err="1"/>
              <a:t>diferença</a:t>
            </a:r>
            <a:r>
              <a:rPr lang="en-US" dirty="0"/>
              <a:t> de kills, </a:t>
            </a:r>
            <a:r>
              <a:rPr lang="en-US" dirty="0" err="1"/>
              <a:t>ouro</a:t>
            </a:r>
            <a:r>
              <a:rPr lang="en-US" dirty="0"/>
              <a:t>, </a:t>
            </a:r>
            <a:r>
              <a:rPr lang="en-US" dirty="0" err="1"/>
              <a:t>visão</a:t>
            </a:r>
            <a:r>
              <a:rPr lang="en-US" dirty="0"/>
              <a:t> etc.).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5C322-E828-6CD0-4D9F-BD2CE076224F}"/>
              </a:ext>
            </a:extLst>
          </p:cNvPr>
          <p:cNvSpPr/>
          <p:nvPr/>
        </p:nvSpPr>
        <p:spPr>
          <a:xfrm>
            <a:off x="111696" y="-45690"/>
            <a:ext cx="5938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5400" b="1" dirty="0" err="1">
                <a:ln/>
                <a:solidFill>
                  <a:schemeClr val="accent4"/>
                </a:solidFill>
              </a:rPr>
              <a:t>Análise</a:t>
            </a:r>
            <a:r>
              <a:rPr lang="fr-FR" sz="5400" b="1" dirty="0">
                <a:ln/>
                <a:solidFill>
                  <a:schemeClr val="accent4"/>
                </a:solidFill>
              </a:rPr>
              <a:t> </a:t>
            </a:r>
            <a:r>
              <a:rPr lang="fr-FR" sz="5400" b="1" dirty="0" err="1">
                <a:ln/>
                <a:solidFill>
                  <a:schemeClr val="accent4"/>
                </a:solidFill>
              </a:rPr>
              <a:t>Exploratória</a:t>
            </a:r>
            <a:endParaRPr lang="fr-FR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ECE87FE-51C1-A797-EB07-A4EBC7D8C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902" y="42332"/>
            <a:ext cx="3356078" cy="216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82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68" name="Rectangle 19467">
            <a:extLst>
              <a:ext uri="{FF2B5EF4-FFF2-40B4-BE49-F238E27FC236}">
                <a16:creationId xmlns:a16="http://schemas.microsoft.com/office/drawing/2014/main" id="{1FE21981-771D-4A29-8D3A-D068BE54B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Major Changes for Miss Fortune Coming to PBE | RiftFeed">
            <a:extLst>
              <a:ext uri="{FF2B5EF4-FFF2-40B4-BE49-F238E27FC236}">
                <a16:creationId xmlns:a16="http://schemas.microsoft.com/office/drawing/2014/main" id="{133078CC-4406-80CB-2614-102D2BE2F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5"/>
          <a:stretch/>
        </p:blipFill>
        <p:spPr bwMode="auto">
          <a:xfrm>
            <a:off x="20" y="-1"/>
            <a:ext cx="12009284" cy="685800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369DA8-6A3D-4B27-D5D2-0270ABE54C40}"/>
              </a:ext>
            </a:extLst>
          </p:cNvPr>
          <p:cNvSpPr/>
          <p:nvPr/>
        </p:nvSpPr>
        <p:spPr>
          <a:xfrm>
            <a:off x="-8941" y="-108112"/>
            <a:ext cx="38440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5400" b="1" dirty="0" err="1">
                <a:ln/>
                <a:solidFill>
                  <a:schemeClr val="accent4"/>
                </a:solidFill>
              </a:rPr>
              <a:t>Treinamento</a:t>
            </a:r>
            <a:endParaRPr lang="fr-FR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5" name="ZoneTexte 1">
            <a:extLst>
              <a:ext uri="{FF2B5EF4-FFF2-40B4-BE49-F238E27FC236}">
                <a16:creationId xmlns:a16="http://schemas.microsoft.com/office/drawing/2014/main" id="{999318B0-6D18-FC37-B31C-BC1C00719DD8}"/>
              </a:ext>
            </a:extLst>
          </p:cNvPr>
          <p:cNvSpPr txBox="1"/>
          <p:nvPr/>
        </p:nvSpPr>
        <p:spPr>
          <a:xfrm>
            <a:off x="162277" y="815218"/>
            <a:ext cx="6457773" cy="5355312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b="1" dirty="0" err="1"/>
              <a:t>Topologia</a:t>
            </a:r>
            <a:r>
              <a:rPr lang="en-US" b="1" dirty="0"/>
              <a:t> </a:t>
            </a:r>
            <a:r>
              <a:rPr lang="en-US" b="1" dirty="0" err="1"/>
              <a:t>escolhida</a:t>
            </a:r>
            <a:r>
              <a:rPr lang="en-US" b="1" dirty="0"/>
              <a:t> (MLP):</a:t>
            </a:r>
            <a:endParaRPr lang="en-US" dirty="0"/>
          </a:p>
          <a:p>
            <a:pPr lvl="1"/>
            <a:r>
              <a:rPr lang="pt-BR" dirty="0"/>
              <a:t>Camada de entrada: 11 neurônios (1 por feature).</a:t>
            </a:r>
            <a:endParaRPr lang="en-US" dirty="0"/>
          </a:p>
          <a:p>
            <a:pPr lvl="1"/>
            <a:r>
              <a:rPr lang="pt-BR" dirty="0"/>
              <a:t>Camadas ocultas: 2 camadas (32 e 16 neurônios).</a:t>
            </a:r>
            <a:endParaRPr lang="en-US" dirty="0"/>
          </a:p>
          <a:p>
            <a:pPr lvl="1"/>
            <a:r>
              <a:rPr lang="pt-BR" dirty="0"/>
              <a:t>Camada de saída: 1 neurônio (</a:t>
            </a:r>
            <a:r>
              <a:rPr lang="pt-BR" dirty="0" err="1"/>
              <a:t>sigmóide</a:t>
            </a:r>
            <a:r>
              <a:rPr lang="pt-BR" dirty="0"/>
              <a:t> → probabilidade de vitória).</a:t>
            </a:r>
            <a:endParaRPr lang="en-US" dirty="0"/>
          </a:p>
          <a:p>
            <a:pPr lvl="1"/>
            <a:r>
              <a:rPr lang="pt-BR" b="1" dirty="0"/>
              <a:t>Referência:</a:t>
            </a:r>
            <a:r>
              <a:rPr lang="pt-BR" dirty="0"/>
              <a:t> modelo clássico MLP para classificação binária, conforme conteúdos estudados em aula.</a:t>
            </a:r>
            <a:endParaRPr lang="en-US" dirty="0"/>
          </a:p>
          <a:p>
            <a:pPr lvl="0"/>
            <a:endParaRPr lang="en-US" b="1" dirty="0"/>
          </a:p>
          <a:p>
            <a:pPr lvl="0"/>
            <a:r>
              <a:rPr lang="en-US" b="1" dirty="0" err="1"/>
              <a:t>Ajuste</a:t>
            </a:r>
            <a:r>
              <a:rPr lang="en-US" b="1" dirty="0"/>
              <a:t> de </a:t>
            </a:r>
            <a:r>
              <a:rPr lang="en-US" b="1" dirty="0" err="1"/>
              <a:t>hiperparâmetros</a:t>
            </a:r>
            <a:r>
              <a:rPr lang="en-US" b="1" dirty="0"/>
              <a:t>:</a:t>
            </a:r>
            <a:endParaRPr lang="en-US" dirty="0"/>
          </a:p>
          <a:p>
            <a:pPr lvl="1"/>
            <a:r>
              <a:rPr lang="pt-BR" dirty="0"/>
              <a:t>Testes com </a:t>
            </a:r>
            <a:r>
              <a:rPr lang="pt-BR" b="1" dirty="0"/>
              <a:t>validação cruzada (K=5 </a:t>
            </a:r>
            <a:r>
              <a:rPr lang="pt-BR" b="1" dirty="0" err="1"/>
              <a:t>folds</a:t>
            </a:r>
            <a:r>
              <a:rPr lang="pt-BR" b="1" dirty="0"/>
              <a:t>)</a:t>
            </a:r>
            <a:r>
              <a:rPr lang="pt-BR" dirty="0"/>
              <a:t>.</a:t>
            </a:r>
            <a:endParaRPr lang="en-US" dirty="0"/>
          </a:p>
          <a:p>
            <a:pPr lvl="1"/>
            <a:r>
              <a:rPr lang="pt-BR" dirty="0"/>
              <a:t>Comparação entre modelo baseline (Regressão Logística) e rede neural MLP.</a:t>
            </a:r>
            <a:endParaRPr lang="en-US" dirty="0"/>
          </a:p>
          <a:p>
            <a:pPr lvl="0"/>
            <a:endParaRPr lang="en-US" b="1" dirty="0"/>
          </a:p>
          <a:p>
            <a:pPr lvl="0"/>
            <a:r>
              <a:rPr lang="en-US" b="1" dirty="0"/>
              <a:t>Baseline:</a:t>
            </a:r>
            <a:endParaRPr lang="en-US" dirty="0"/>
          </a:p>
          <a:p>
            <a:pPr lvl="1"/>
            <a:r>
              <a:rPr lang="en-US" dirty="0" err="1"/>
              <a:t>Regressão</a:t>
            </a:r>
            <a:r>
              <a:rPr lang="en-US" dirty="0"/>
              <a:t> </a:t>
            </a:r>
            <a:r>
              <a:rPr lang="en-US" dirty="0" err="1"/>
              <a:t>logística</a:t>
            </a:r>
            <a:r>
              <a:rPr lang="en-US" dirty="0"/>
              <a:t> → </a:t>
            </a:r>
            <a:r>
              <a:rPr lang="en-US" dirty="0" err="1"/>
              <a:t>Acurácia</a:t>
            </a:r>
            <a:r>
              <a:rPr lang="en-US" dirty="0"/>
              <a:t> ~0.68.</a:t>
            </a:r>
          </a:p>
          <a:p>
            <a:pPr lvl="0"/>
            <a:endParaRPr lang="en-US" b="1" dirty="0"/>
          </a:p>
          <a:p>
            <a:pPr lvl="0"/>
            <a:r>
              <a:rPr lang="en-US" b="1" dirty="0" err="1"/>
              <a:t>Modelo</a:t>
            </a:r>
            <a:r>
              <a:rPr lang="en-US" b="1" dirty="0"/>
              <a:t> </a:t>
            </a:r>
            <a:r>
              <a:rPr lang="en-US" b="1" dirty="0" err="1"/>
              <a:t>complexo</a:t>
            </a:r>
            <a:r>
              <a:rPr lang="en-US" b="1" dirty="0"/>
              <a:t> (MLP):</a:t>
            </a:r>
            <a:endParaRPr lang="en-US" dirty="0"/>
          </a:p>
          <a:p>
            <a:pPr lvl="1"/>
            <a:r>
              <a:rPr lang="en-US" dirty="0" err="1"/>
              <a:t>Acurácia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~0.74 (±0.01).</a:t>
            </a:r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57343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1FE21981-771D-4A29-8D3A-D068BE54B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s League of Legends on Nintendo Switch?">
            <a:extLst>
              <a:ext uri="{FF2B5EF4-FFF2-40B4-BE49-F238E27FC236}">
                <a16:creationId xmlns:a16="http://schemas.microsoft.com/office/drawing/2014/main" id="{88F611ED-550C-E8CA-5CBC-7F4642E16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"/>
          <a:stretch/>
        </p:blipFill>
        <p:spPr bwMode="auto">
          <a:xfrm>
            <a:off x="20" y="-1"/>
            <a:ext cx="12009284" cy="685800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9315C7-02F0-D345-55AF-A498BDEEE7B4}"/>
              </a:ext>
            </a:extLst>
          </p:cNvPr>
          <p:cNvSpPr/>
          <p:nvPr/>
        </p:nvSpPr>
        <p:spPr>
          <a:xfrm>
            <a:off x="-32285" y="-101561"/>
            <a:ext cx="29492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5400" b="1" dirty="0" err="1">
                <a:ln/>
                <a:solidFill>
                  <a:schemeClr val="accent4"/>
                </a:solidFill>
              </a:rPr>
              <a:t>Validação</a:t>
            </a:r>
            <a:endParaRPr lang="fr-FR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5" name="ZoneTexte 1">
            <a:extLst>
              <a:ext uri="{FF2B5EF4-FFF2-40B4-BE49-F238E27FC236}">
                <a16:creationId xmlns:a16="http://schemas.microsoft.com/office/drawing/2014/main" id="{BD754B60-D766-AD7E-E200-9B8EC5A313F5}"/>
              </a:ext>
            </a:extLst>
          </p:cNvPr>
          <p:cNvSpPr txBox="1"/>
          <p:nvPr/>
        </p:nvSpPr>
        <p:spPr>
          <a:xfrm>
            <a:off x="78428" y="717474"/>
            <a:ext cx="6629223" cy="5078313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1200" b="1" dirty="0" err="1"/>
              <a:t>Figuras</a:t>
            </a:r>
            <a:r>
              <a:rPr lang="en-US" sz="1200" b="1" dirty="0"/>
              <a:t> de </a:t>
            </a:r>
            <a:r>
              <a:rPr lang="en-US" sz="1200" b="1" dirty="0" err="1"/>
              <a:t>mérito</a:t>
            </a:r>
            <a:r>
              <a:rPr lang="en-US" sz="1200" b="1" dirty="0"/>
              <a:t>:</a:t>
            </a:r>
            <a:endParaRPr lang="en-US" sz="1200" dirty="0"/>
          </a:p>
          <a:p>
            <a:pPr lvl="1"/>
            <a:r>
              <a:rPr lang="pt-BR" sz="1200" b="1" dirty="0"/>
              <a:t>Acurácia, Precisão, Recall, F1-score, ROC-AUC.</a:t>
            </a:r>
            <a:endParaRPr lang="en-US" sz="1200" dirty="0"/>
          </a:p>
          <a:p>
            <a:pPr lvl="0"/>
            <a:r>
              <a:rPr lang="en-US" sz="1200" b="1" dirty="0" err="1"/>
              <a:t>Melhor</a:t>
            </a:r>
            <a:r>
              <a:rPr lang="en-US" sz="1200" b="1" dirty="0"/>
              <a:t> </a:t>
            </a:r>
            <a:r>
              <a:rPr lang="en-US" sz="1200" b="1" dirty="0" err="1"/>
              <a:t>modelo</a:t>
            </a:r>
            <a:r>
              <a:rPr lang="en-US" sz="1200" b="1" dirty="0"/>
              <a:t>:</a:t>
            </a:r>
            <a:endParaRPr lang="en-US" sz="1200" dirty="0"/>
          </a:p>
          <a:p>
            <a:pPr lvl="1"/>
            <a:r>
              <a:rPr lang="pt-BR" sz="1200" b="1" dirty="0"/>
              <a:t>MLP superou o baseline em todos os indicadores (ganho de ~6 pontos de acurácia).</a:t>
            </a:r>
            <a:endParaRPr lang="en-US" sz="1200" dirty="0"/>
          </a:p>
          <a:p>
            <a:pPr lvl="0"/>
            <a:r>
              <a:rPr lang="en-US" sz="1200" b="1" dirty="0" err="1"/>
              <a:t>Resultados</a:t>
            </a:r>
            <a:r>
              <a:rPr lang="en-US" sz="1200" b="1" dirty="0"/>
              <a:t> </a:t>
            </a:r>
            <a:r>
              <a:rPr lang="en-US" sz="1200" b="1" dirty="0" err="1"/>
              <a:t>finais</a:t>
            </a:r>
            <a:r>
              <a:rPr lang="en-US" sz="1200" b="1" dirty="0"/>
              <a:t> (Teste):</a:t>
            </a:r>
            <a:endParaRPr lang="en-US" sz="1200" dirty="0"/>
          </a:p>
          <a:p>
            <a:pPr lvl="1"/>
            <a:r>
              <a:rPr lang="en-US" sz="1200" b="1" dirty="0" err="1"/>
              <a:t>Acurácia</a:t>
            </a:r>
            <a:r>
              <a:rPr lang="en-US" sz="1200" b="1" dirty="0"/>
              <a:t>: 0.73</a:t>
            </a:r>
            <a:endParaRPr lang="en-US" sz="1200" dirty="0"/>
          </a:p>
          <a:p>
            <a:pPr lvl="1"/>
            <a:r>
              <a:rPr lang="en-US" sz="1200" b="1" dirty="0" err="1"/>
              <a:t>Precisão</a:t>
            </a:r>
            <a:r>
              <a:rPr lang="en-US" sz="1200" b="1" dirty="0"/>
              <a:t>: 0.71</a:t>
            </a:r>
            <a:endParaRPr lang="en-US" sz="1200" dirty="0"/>
          </a:p>
          <a:p>
            <a:pPr lvl="1"/>
            <a:r>
              <a:rPr lang="en-US" sz="1200" b="1" dirty="0"/>
              <a:t>Recall: 0.72</a:t>
            </a:r>
            <a:endParaRPr lang="en-US" sz="1200" dirty="0"/>
          </a:p>
          <a:p>
            <a:pPr lvl="1"/>
            <a:r>
              <a:rPr lang="en-US" sz="1200" b="1" dirty="0"/>
              <a:t>F1-score: 0.71</a:t>
            </a:r>
            <a:endParaRPr lang="en-US" sz="1200" dirty="0"/>
          </a:p>
          <a:p>
            <a:pPr lvl="1"/>
            <a:r>
              <a:rPr lang="en-US" sz="1200" b="1" dirty="0"/>
              <a:t>ROC-AUC: 0.80</a:t>
            </a:r>
            <a:endParaRPr lang="en-US" sz="1200" dirty="0"/>
          </a:p>
          <a:p>
            <a:pPr lvl="0"/>
            <a:r>
              <a:rPr lang="en-US" sz="1200" b="1" dirty="0" err="1"/>
              <a:t>Matriz</a:t>
            </a:r>
            <a:r>
              <a:rPr lang="en-US" sz="1200" b="1" dirty="0"/>
              <a:t> de </a:t>
            </a:r>
            <a:r>
              <a:rPr lang="en-US" sz="1200" b="1" dirty="0" err="1"/>
              <a:t>confusão</a:t>
            </a:r>
            <a:r>
              <a:rPr lang="en-US" sz="1200" b="1" dirty="0"/>
              <a:t> (Teste):</a:t>
            </a:r>
            <a:endParaRPr lang="en-US" sz="1200" dirty="0"/>
          </a:p>
          <a:p>
            <a:pPr lvl="0"/>
            <a:r>
              <a:rPr lang="en-US" sz="1200" b="1" dirty="0"/>
              <a:t>[[171  76]   → </a:t>
            </a:r>
            <a:r>
              <a:rPr lang="en-US" sz="1200" b="1" dirty="0" err="1"/>
              <a:t>Verdadeiro</a:t>
            </a:r>
            <a:r>
              <a:rPr lang="en-US" sz="1200" b="1" dirty="0"/>
              <a:t> 0</a:t>
            </a:r>
            <a:endParaRPr lang="en-US" sz="1200" dirty="0"/>
          </a:p>
          <a:p>
            <a:pPr lvl="0"/>
            <a:r>
              <a:rPr lang="en-US" sz="1200" b="1" dirty="0"/>
              <a:t> [ 71 182]] → </a:t>
            </a:r>
            <a:r>
              <a:rPr lang="en-US" sz="1200" b="1" dirty="0" err="1"/>
              <a:t>Verdadeiro</a:t>
            </a:r>
            <a:r>
              <a:rPr lang="en-US" sz="1200" b="1" dirty="0"/>
              <a:t> 1</a:t>
            </a:r>
            <a:endParaRPr lang="en-US" sz="1200" dirty="0"/>
          </a:p>
          <a:p>
            <a:pPr lvl="0"/>
            <a:r>
              <a:rPr lang="en-US" sz="1200" b="1" dirty="0" err="1"/>
              <a:t>Gráficos</a:t>
            </a:r>
            <a:r>
              <a:rPr lang="en-US" sz="1200" b="1" dirty="0"/>
              <a:t> </a:t>
            </a:r>
            <a:r>
              <a:rPr lang="en-US" sz="1200" b="1" dirty="0" err="1"/>
              <a:t>apresentados</a:t>
            </a:r>
            <a:r>
              <a:rPr lang="en-US" sz="1200" b="1" dirty="0"/>
              <a:t>:</a:t>
            </a:r>
            <a:endParaRPr lang="en-US" sz="1200" dirty="0"/>
          </a:p>
          <a:p>
            <a:pPr lvl="1"/>
            <a:r>
              <a:rPr lang="en-US" sz="1200" b="1" dirty="0" err="1"/>
              <a:t>Matriz</a:t>
            </a:r>
            <a:r>
              <a:rPr lang="en-US" sz="1200" b="1" dirty="0"/>
              <a:t> de </a:t>
            </a:r>
            <a:r>
              <a:rPr lang="en-US" sz="1200" b="1" dirty="0" err="1"/>
              <a:t>confusão</a:t>
            </a:r>
            <a:r>
              <a:rPr lang="en-US" sz="1200" b="1" dirty="0"/>
              <a:t>.</a:t>
            </a:r>
            <a:endParaRPr lang="en-US" sz="1200" dirty="0"/>
          </a:p>
          <a:p>
            <a:pPr lvl="1"/>
            <a:r>
              <a:rPr lang="pt-BR" sz="1200" b="1" dirty="0"/>
              <a:t>Histograma das probabilidades da rede.</a:t>
            </a:r>
            <a:endParaRPr lang="en-US" sz="1200" dirty="0"/>
          </a:p>
          <a:p>
            <a:pPr lvl="1"/>
            <a:r>
              <a:rPr lang="pt-BR" sz="1200" b="1" dirty="0"/>
              <a:t>Curva de validação cruzada (acurácia média + desvio).</a:t>
            </a:r>
            <a:endParaRPr lang="en-US" sz="1200" dirty="0"/>
          </a:p>
          <a:p>
            <a:pPr lvl="0"/>
            <a:r>
              <a:rPr lang="en-US" sz="1200" b="1" dirty="0" err="1"/>
              <a:t>Erros</a:t>
            </a:r>
            <a:r>
              <a:rPr lang="en-US" sz="1200" b="1" dirty="0"/>
              <a:t> de </a:t>
            </a:r>
            <a:r>
              <a:rPr lang="en-US" sz="1200" b="1" dirty="0" err="1"/>
              <a:t>classificação</a:t>
            </a:r>
            <a:r>
              <a:rPr lang="en-US" sz="1200" b="1" dirty="0"/>
              <a:t>:</a:t>
            </a:r>
            <a:endParaRPr lang="en-US" sz="1200" dirty="0"/>
          </a:p>
          <a:p>
            <a:pPr lvl="1"/>
            <a:r>
              <a:rPr lang="pt-BR" sz="1200" b="1" dirty="0"/>
              <a:t>Jogos muito equilibrados nos primeiros 10 minutos geraram maior confusão.</a:t>
            </a:r>
            <a:endParaRPr lang="en-US" sz="1200" dirty="0"/>
          </a:p>
          <a:p>
            <a:pPr lvl="1"/>
            <a:r>
              <a:rPr lang="pt-BR" sz="1200" b="1" dirty="0"/>
              <a:t>Situações com diferença de ouro/experiência próxima de zero foram os casos mais difíceis.</a:t>
            </a:r>
            <a:endParaRPr lang="en-US" sz="1200" dirty="0"/>
          </a:p>
          <a:p>
            <a:pPr lvl="0"/>
            <a:r>
              <a:rPr lang="en-US" sz="1200" b="1" dirty="0" err="1"/>
              <a:t>Conclusão</a:t>
            </a:r>
            <a:r>
              <a:rPr lang="en-US" sz="1200" b="1" dirty="0"/>
              <a:t> / </a:t>
            </a:r>
            <a:r>
              <a:rPr lang="en-US" sz="1200" b="1" dirty="0" err="1"/>
              <a:t>Próximos</a:t>
            </a:r>
            <a:r>
              <a:rPr lang="en-US" sz="1200" b="1" dirty="0"/>
              <a:t> </a:t>
            </a:r>
            <a:r>
              <a:rPr lang="en-US" sz="1200" b="1" dirty="0" err="1"/>
              <a:t>passos</a:t>
            </a:r>
            <a:r>
              <a:rPr lang="en-US" sz="1200" b="1" dirty="0"/>
              <a:t>:</a:t>
            </a:r>
            <a:endParaRPr lang="en-US" sz="1200" dirty="0"/>
          </a:p>
          <a:p>
            <a:pPr lvl="1"/>
            <a:r>
              <a:rPr lang="pt-BR" sz="1200" b="1" dirty="0"/>
              <a:t>Modelo tem boa capacidade preditiva já nos 10 minutos de jogo.</a:t>
            </a:r>
            <a:endParaRPr lang="en-US" sz="1200" dirty="0"/>
          </a:p>
          <a:p>
            <a:pPr lvl="1"/>
            <a:r>
              <a:rPr lang="en-US" sz="1200" b="1" dirty="0" err="1"/>
              <a:t>Próximos</a:t>
            </a:r>
            <a:r>
              <a:rPr lang="en-US" sz="1200" b="1" dirty="0"/>
              <a:t> </a:t>
            </a:r>
            <a:r>
              <a:rPr lang="en-US" sz="1200" b="1" dirty="0" err="1"/>
              <a:t>passos</a:t>
            </a:r>
            <a:r>
              <a:rPr lang="en-US" sz="1200" b="1" dirty="0"/>
              <a:t>:</a:t>
            </a:r>
            <a:endParaRPr lang="en-US" sz="1200" dirty="0"/>
          </a:p>
          <a:p>
            <a:pPr lvl="2"/>
            <a:r>
              <a:rPr lang="en-US" sz="1200" b="1" dirty="0"/>
              <a:t>Testar </a:t>
            </a:r>
            <a:r>
              <a:rPr lang="en-US" sz="1200" b="1" dirty="0" err="1"/>
              <a:t>arquiteturas</a:t>
            </a:r>
            <a:r>
              <a:rPr lang="en-US" sz="1200" b="1" dirty="0"/>
              <a:t> </a:t>
            </a:r>
            <a:r>
              <a:rPr lang="en-US" sz="1200" b="1" dirty="0" err="1"/>
              <a:t>mais</a:t>
            </a:r>
            <a:r>
              <a:rPr lang="en-US" sz="1200" b="1" dirty="0"/>
              <a:t> </a:t>
            </a:r>
            <a:r>
              <a:rPr lang="en-US" sz="1200" b="1" dirty="0" err="1"/>
              <a:t>profundas</a:t>
            </a:r>
            <a:r>
              <a:rPr lang="en-US" sz="1200" b="1" dirty="0"/>
              <a:t>.</a:t>
            </a:r>
            <a:endParaRPr lang="en-US" sz="1200" dirty="0"/>
          </a:p>
          <a:p>
            <a:pPr lvl="2"/>
            <a:r>
              <a:rPr lang="pt-BR" sz="1200" b="1" dirty="0"/>
              <a:t>Avaliar inclusão de novas variáveis (como composição de campeões).</a:t>
            </a:r>
            <a:endParaRPr lang="en-US" sz="1200" dirty="0"/>
          </a:p>
          <a:p>
            <a:pPr lvl="2"/>
            <a:r>
              <a:rPr lang="en-US" sz="1200" b="1" dirty="0" err="1"/>
              <a:t>Experimentar</a:t>
            </a:r>
            <a:r>
              <a:rPr lang="en-US" sz="1200" b="1" dirty="0"/>
              <a:t> </a:t>
            </a:r>
            <a:r>
              <a:rPr lang="en-US" sz="1200" b="1" dirty="0" err="1"/>
              <a:t>técnicas</a:t>
            </a:r>
            <a:r>
              <a:rPr lang="en-US" sz="1200" b="1" dirty="0"/>
              <a:t> de ensemble.</a:t>
            </a:r>
            <a:endParaRPr lang="en-US" sz="1200" dirty="0"/>
          </a:p>
          <a:p>
            <a:r>
              <a:rPr lang="en-US" sz="1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2342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"/>
                    </a14:imgEffect>
                    <a14:imgEffect>
                      <a14:colorTemperature colorTemp="7200"/>
                    </a14:imgEffect>
                    <a14:imgEffect>
                      <a14:brightnessContrast bright="-18000" contrast="2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97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Victory GIF - Find on GIFER">
            <a:extLst>
              <a:ext uri="{FF2B5EF4-FFF2-40B4-BE49-F238E27FC236}">
                <a16:creationId xmlns:a16="http://schemas.microsoft.com/office/drawing/2014/main" id="{D630DA2C-7439-1810-790D-870724E0C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505" y="-99561"/>
            <a:ext cx="12626553" cy="72077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2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000">
        <p14:ripple/>
      </p:transition>
    </mc:Choice>
    <mc:Fallback xmlns="">
      <p:transition spd="slow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Rectangle 133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314" name="Picture 2" descr="Farmer les coffres hextech - Eclypsia">
            <a:extLst>
              <a:ext uri="{FF2B5EF4-FFF2-40B4-BE49-F238E27FC236}">
                <a16:creationId xmlns:a16="http://schemas.microsoft.com/office/drawing/2014/main" id="{EA5CB6A5-E7CB-C81B-4E97-3BDDDC1863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6F1B2AD-61F5-49C0-40A1-531D52C089A2}"/>
              </a:ext>
            </a:extLst>
          </p:cNvPr>
          <p:cNvSpPr/>
          <p:nvPr/>
        </p:nvSpPr>
        <p:spPr>
          <a:xfrm>
            <a:off x="5098473" y="2724727"/>
            <a:ext cx="2235200" cy="554182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Obrigado</a:t>
            </a:r>
            <a:endParaRPr lang="fr-FR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B0BC52-6D8A-1607-EA91-EAFA2DE52C4C}"/>
              </a:ext>
            </a:extLst>
          </p:cNvPr>
          <p:cNvSpPr/>
          <p:nvPr/>
        </p:nvSpPr>
        <p:spPr>
          <a:xfrm>
            <a:off x="4539672" y="3495963"/>
            <a:ext cx="3034145" cy="554182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Redes</a:t>
            </a:r>
            <a:r>
              <a:rPr lang="fr-FR" dirty="0"/>
              <a:t> </a:t>
            </a:r>
            <a:r>
              <a:rPr lang="fr-FR" dirty="0" err="1"/>
              <a:t>Neurais</a:t>
            </a:r>
            <a:r>
              <a:rPr lang="fr-FR" dirty="0"/>
              <a:t> com </a:t>
            </a:r>
            <a:r>
              <a:rPr lang="fr-FR" dirty="0" err="1"/>
              <a:t>TensorFlow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476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42" name="Picture 2" descr="League of Legends terá NFT e blockchain própria? - Portal BAYZ">
            <a:extLst>
              <a:ext uri="{FF2B5EF4-FFF2-40B4-BE49-F238E27FC236}">
                <a16:creationId xmlns:a16="http://schemas.microsoft.com/office/drawing/2014/main" id="{06231F18-7FC9-DA20-D73E-970728623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0" r="7118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865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TTOYAGE DU CLIENT : 2020 et suite du programme - League of Legends">
            <a:extLst>
              <a:ext uri="{FF2B5EF4-FFF2-40B4-BE49-F238E27FC236}">
                <a16:creationId xmlns:a16="http://schemas.microsoft.com/office/drawing/2014/main" id="{FE9430D9-AABE-A0A7-1986-EC3F88A1B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4" r="16182" b="1"/>
          <a:stretch/>
        </p:blipFill>
        <p:spPr bwMode="auto">
          <a:xfrm>
            <a:off x="2659414" y="339746"/>
            <a:ext cx="7203799" cy="6030364"/>
          </a:xfrm>
          <a:custGeom>
            <a:avLst/>
            <a:gdLst/>
            <a:ahLst/>
            <a:cxnLst/>
            <a:rect l="l" t="t" r="r" b="b"/>
            <a:pathLst>
              <a:path w="7203799" h="6030364">
                <a:moveTo>
                  <a:pt x="4122552" y="0"/>
                </a:moveTo>
                <a:cubicBezTo>
                  <a:pt x="4596210" y="0"/>
                  <a:pt x="5032147" y="81110"/>
                  <a:pt x="5418463" y="240852"/>
                </a:cubicBezTo>
                <a:cubicBezTo>
                  <a:pt x="5780509" y="390677"/>
                  <a:pt x="6098496" y="609358"/>
                  <a:pt x="6363612" y="890695"/>
                </a:cubicBezTo>
                <a:cubicBezTo>
                  <a:pt x="6905445" y="1465899"/>
                  <a:pt x="7203799" y="2283333"/>
                  <a:pt x="7203799" y="3192481"/>
                </a:cubicBezTo>
                <a:cubicBezTo>
                  <a:pt x="7203799" y="3555204"/>
                  <a:pt x="7088321" y="3846319"/>
                  <a:pt x="6829541" y="4136467"/>
                </a:cubicBezTo>
                <a:cubicBezTo>
                  <a:pt x="6558859" y="4439977"/>
                  <a:pt x="6152137" y="4719524"/>
                  <a:pt x="5721456" y="5015457"/>
                </a:cubicBezTo>
                <a:cubicBezTo>
                  <a:pt x="5641997" y="5069990"/>
                  <a:pt x="5559911" y="5126451"/>
                  <a:pt x="5477826" y="5183599"/>
                </a:cubicBezTo>
                <a:cubicBezTo>
                  <a:pt x="4743068" y="5695047"/>
                  <a:pt x="4206802" y="6030364"/>
                  <a:pt x="3475911" y="6030364"/>
                </a:cubicBezTo>
                <a:cubicBezTo>
                  <a:pt x="2362258" y="6030364"/>
                  <a:pt x="1573553" y="5618755"/>
                  <a:pt x="838794" y="4653974"/>
                </a:cubicBezTo>
                <a:cubicBezTo>
                  <a:pt x="742642" y="4527696"/>
                  <a:pt x="648651" y="4412849"/>
                  <a:pt x="557754" y="4301854"/>
                </a:cubicBezTo>
                <a:cubicBezTo>
                  <a:pt x="181022" y="3841635"/>
                  <a:pt x="0" y="3602300"/>
                  <a:pt x="0" y="3192481"/>
                </a:cubicBezTo>
                <a:cubicBezTo>
                  <a:pt x="0" y="2785556"/>
                  <a:pt x="113467" y="2383585"/>
                  <a:pt x="337003" y="1997729"/>
                </a:cubicBezTo>
                <a:cubicBezTo>
                  <a:pt x="555745" y="1620270"/>
                  <a:pt x="868475" y="1274763"/>
                  <a:pt x="1266386" y="971116"/>
                </a:cubicBezTo>
                <a:cubicBezTo>
                  <a:pt x="1657494" y="672565"/>
                  <a:pt x="2122028" y="426344"/>
                  <a:pt x="2610064" y="259166"/>
                </a:cubicBezTo>
                <a:cubicBezTo>
                  <a:pt x="3111238" y="87171"/>
                  <a:pt x="3620296" y="0"/>
                  <a:pt x="412255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368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Rectangle 206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NETTOYAGE DU CLIENT : 2020 et suite du programme - League of Legends">
            <a:extLst>
              <a:ext uri="{FF2B5EF4-FFF2-40B4-BE49-F238E27FC236}">
                <a16:creationId xmlns:a16="http://schemas.microsoft.com/office/drawing/2014/main" id="{FE9430D9-AABE-A0A7-1986-EC3F88A1B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546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Rectangle 206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NETTOYAGE DU CLIENT : 2020 et suite du programme - League of Legends">
            <a:extLst>
              <a:ext uri="{FF2B5EF4-FFF2-40B4-BE49-F238E27FC236}">
                <a16:creationId xmlns:a16="http://schemas.microsoft.com/office/drawing/2014/main" id="{FE9430D9-AABE-A0A7-1986-EC3F88A1B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eague Of Legends Loading GIF - League Of Legends Loading Plume - Discover  &amp; Share GIFs">
            <a:extLst>
              <a:ext uri="{FF2B5EF4-FFF2-40B4-BE49-F238E27FC236}">
                <a16:creationId xmlns:a16="http://schemas.microsoft.com/office/drawing/2014/main" id="{FDC753D4-A06A-028F-2A8B-7EDAFEFF2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1302" y="350234"/>
            <a:ext cx="6056851" cy="609117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97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Jeu PC, Art numérique, capture d’écran, Logiciel de jeu vidéo&#10;&#10;Description générée automatiquement">
            <a:extLst>
              <a:ext uri="{FF2B5EF4-FFF2-40B4-BE49-F238E27FC236}">
                <a16:creationId xmlns:a16="http://schemas.microsoft.com/office/drawing/2014/main" id="{60D17EB1-EFFA-DC54-B234-91A981D4B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  <a:solidFill>
            <a:srgbClr val="EDEDED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4D3EBB-C3B8-D3F4-ED22-77BB3D02A1C0}"/>
              </a:ext>
            </a:extLst>
          </p:cNvPr>
          <p:cNvSpPr/>
          <p:nvPr/>
        </p:nvSpPr>
        <p:spPr>
          <a:xfrm>
            <a:off x="453006" y="1862356"/>
            <a:ext cx="2265027" cy="343949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EDEDED"/>
                </a:solidFill>
              </a:ln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0F118A-78D1-6FC2-5BBF-B90B0C733C3A}"/>
              </a:ext>
            </a:extLst>
          </p:cNvPr>
          <p:cNvSpPr/>
          <p:nvPr/>
        </p:nvSpPr>
        <p:spPr>
          <a:xfrm>
            <a:off x="446015" y="2392260"/>
            <a:ext cx="2265027" cy="343949"/>
          </a:xfrm>
          <a:prstGeom prst="rect">
            <a:avLst/>
          </a:prstGeom>
          <a:solidFill>
            <a:srgbClr val="EDEDED"/>
          </a:solidFill>
          <a:ln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EDEDED"/>
                </a:solidFill>
              </a:ln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FE62F3-6779-B606-8F94-68806122CE92}"/>
              </a:ext>
            </a:extLst>
          </p:cNvPr>
          <p:cNvSpPr txBox="1"/>
          <p:nvPr/>
        </p:nvSpPr>
        <p:spPr>
          <a:xfrm>
            <a:off x="536895" y="1837189"/>
            <a:ext cx="197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bg2">
                    <a:lumMod val="25000"/>
                  </a:schemeClr>
                </a:solidFill>
              </a:rPr>
              <a:t>Infnet</a:t>
            </a:r>
            <a:endParaRPr lang="fr-FR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1BD632-5DEB-8182-D15A-CD3B51DA1B89}"/>
              </a:ext>
            </a:extLst>
          </p:cNvPr>
          <p:cNvSpPr txBox="1"/>
          <p:nvPr/>
        </p:nvSpPr>
        <p:spPr>
          <a:xfrm>
            <a:off x="549224" y="2173977"/>
            <a:ext cx="1979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2">
                    <a:lumMod val="25000"/>
                  </a:schemeClr>
                </a:solidFill>
              </a:rPr>
              <a:t>. . . . . 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464883-02E6-1878-71BE-8BC73448BB9A}"/>
              </a:ext>
            </a:extLst>
          </p:cNvPr>
          <p:cNvSpPr/>
          <p:nvPr/>
        </p:nvSpPr>
        <p:spPr>
          <a:xfrm>
            <a:off x="572653" y="1320800"/>
            <a:ext cx="1976583" cy="378691"/>
          </a:xfrm>
          <a:prstGeom prst="rect">
            <a:avLst/>
          </a:prstGeom>
          <a:solidFill>
            <a:srgbClr val="F9F9F9"/>
          </a:solidFill>
          <a:ln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Presented</a:t>
            </a:r>
            <a:r>
              <a:rPr lang="fr-FR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</a:t>
            </a:r>
          </a:p>
        </p:txBody>
      </p:sp>
    </p:spTree>
    <p:extLst>
      <p:ext uri="{BB962C8B-B14F-4D97-AF65-F5344CB8AC3E}">
        <p14:creationId xmlns:p14="http://schemas.microsoft.com/office/powerpoint/2010/main" val="317102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300">
        <p159:morph option="byObject"/>
      </p:transition>
    </mc:Choice>
    <mc:Fallback xmlns="">
      <p:transition spd="slow" advTm="1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31ADA39-8953-587F-15F1-42A96DC4D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191" y="621146"/>
            <a:ext cx="5867400" cy="54864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72D687-C6C4-B8F3-9DF6-280152DB32E8}"/>
              </a:ext>
            </a:extLst>
          </p:cNvPr>
          <p:cNvSpPr/>
          <p:nvPr/>
        </p:nvSpPr>
        <p:spPr>
          <a:xfrm>
            <a:off x="240145" y="1893455"/>
            <a:ext cx="2290619" cy="1062181"/>
          </a:xfrm>
          <a:prstGeom prst="rect">
            <a:avLst/>
          </a:prstGeom>
          <a:solidFill>
            <a:srgbClr val="01070C"/>
          </a:solidFill>
          <a:ln>
            <a:solidFill>
              <a:srgbClr val="01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rgbClr val="F6F5EB"/>
                </a:solidFill>
                <a:latin typeface="Amasis MT Pro Black" panose="02040A04050005020304" pitchFamily="18" charset="0"/>
              </a:rPr>
              <a:t>Hello </a:t>
            </a:r>
            <a:r>
              <a:rPr lang="fr-FR" sz="1400" dirty="0" err="1">
                <a:solidFill>
                  <a:srgbClr val="F6F5EB"/>
                </a:solidFill>
                <a:latin typeface="Amasis MT Pro Black" panose="02040A04050005020304" pitchFamily="18" charset="0"/>
              </a:rPr>
              <a:t>summoner</a:t>
            </a:r>
            <a:r>
              <a:rPr lang="fr-FR" sz="1400" dirty="0">
                <a:solidFill>
                  <a:srgbClr val="F6F5EB"/>
                </a:solidFill>
                <a:latin typeface="Amasis MT Pro Black" panose="02040A04050005020304" pitchFamily="18" charset="0"/>
              </a:rPr>
              <a:t> Instituto </a:t>
            </a:r>
            <a:r>
              <a:rPr lang="fr-FR" sz="1400" dirty="0" err="1">
                <a:solidFill>
                  <a:srgbClr val="F6F5EB"/>
                </a:solidFill>
                <a:latin typeface="Amasis MT Pro Black" panose="02040A04050005020304" pitchFamily="18" charset="0"/>
              </a:rPr>
              <a:t>Infnet</a:t>
            </a:r>
            <a:endParaRPr lang="fr-FR" sz="1400" dirty="0">
              <a:solidFill>
                <a:srgbClr val="F6F5EB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6F7DE3-C5E7-DA4E-0BDE-62FA8D87B8EB}"/>
              </a:ext>
            </a:extLst>
          </p:cNvPr>
          <p:cNvSpPr/>
          <p:nvPr/>
        </p:nvSpPr>
        <p:spPr>
          <a:xfrm>
            <a:off x="3223491" y="286327"/>
            <a:ext cx="738909" cy="249382"/>
          </a:xfrm>
          <a:prstGeom prst="rect">
            <a:avLst/>
          </a:prstGeom>
          <a:solidFill>
            <a:srgbClr val="01070C"/>
          </a:solidFill>
          <a:ln>
            <a:solidFill>
              <a:srgbClr val="01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F2CDC0-82AB-E8A0-BE76-86930AF86E79}"/>
              </a:ext>
            </a:extLst>
          </p:cNvPr>
          <p:cNvSpPr/>
          <p:nvPr/>
        </p:nvSpPr>
        <p:spPr>
          <a:xfrm>
            <a:off x="4003964" y="318654"/>
            <a:ext cx="1251527" cy="198582"/>
          </a:xfrm>
          <a:prstGeom prst="rect">
            <a:avLst/>
          </a:prstGeom>
          <a:solidFill>
            <a:srgbClr val="01070C"/>
          </a:solidFill>
          <a:ln>
            <a:solidFill>
              <a:srgbClr val="0107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1C873AD-3027-9A6A-0585-6D02F3AFBBB8}"/>
              </a:ext>
            </a:extLst>
          </p:cNvPr>
          <p:cNvSpPr txBox="1"/>
          <p:nvPr/>
        </p:nvSpPr>
        <p:spPr>
          <a:xfrm>
            <a:off x="3334327" y="221672"/>
            <a:ext cx="81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text1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AC4D959-813D-BEE7-B5E4-A2395C8EC480}"/>
              </a:ext>
            </a:extLst>
          </p:cNvPr>
          <p:cNvSpPr txBox="1"/>
          <p:nvPr/>
        </p:nvSpPr>
        <p:spPr>
          <a:xfrm>
            <a:off x="4031672" y="226290"/>
            <a:ext cx="81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text2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F113F2E-1C62-7DA2-1F1F-226A944AFCF5}"/>
              </a:ext>
            </a:extLst>
          </p:cNvPr>
          <p:cNvSpPr txBox="1"/>
          <p:nvPr/>
        </p:nvSpPr>
        <p:spPr>
          <a:xfrm>
            <a:off x="4747490" y="221672"/>
            <a:ext cx="81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text3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47853C0-9E47-7C20-FA59-F52AE434E803}"/>
              </a:ext>
            </a:extLst>
          </p:cNvPr>
          <p:cNvSpPr txBox="1"/>
          <p:nvPr/>
        </p:nvSpPr>
        <p:spPr>
          <a:xfrm>
            <a:off x="10695710" y="193964"/>
            <a:ext cx="1154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chemeClr val="bg1">
                    <a:lumMod val="85000"/>
                  </a:schemeClr>
                </a:solidFill>
              </a:rPr>
              <a:t>Text</a:t>
            </a:r>
            <a:endParaRPr lang="fr-FR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0E80F62-4A81-7BA3-359D-9F4687E8492B}"/>
              </a:ext>
            </a:extLst>
          </p:cNvPr>
          <p:cNvSpPr txBox="1"/>
          <p:nvPr/>
        </p:nvSpPr>
        <p:spPr>
          <a:xfrm>
            <a:off x="10233890" y="1773381"/>
            <a:ext cx="81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Jorge B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9969343-F338-5B68-E4AC-A2653E4FDBEC}"/>
              </a:ext>
            </a:extLst>
          </p:cNvPr>
          <p:cNvSpPr txBox="1"/>
          <p:nvPr/>
        </p:nvSpPr>
        <p:spPr>
          <a:xfrm>
            <a:off x="10238507" y="2147454"/>
            <a:ext cx="951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chemeClr val="bg1">
                    <a:lumMod val="65000"/>
                  </a:schemeClr>
                </a:solidFill>
              </a:rPr>
              <a:t>Fabricio</a:t>
            </a:r>
            <a:endParaRPr lang="fr-FR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6063EA7-A55F-21A5-6048-9E06C33954CC}"/>
              </a:ext>
            </a:extLst>
          </p:cNvPr>
          <p:cNvSpPr txBox="1"/>
          <p:nvPr/>
        </p:nvSpPr>
        <p:spPr>
          <a:xfrm>
            <a:off x="10243126" y="2530763"/>
            <a:ext cx="1209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Guilherme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7480D2-201A-E247-F82D-DA299B0A88DD}"/>
              </a:ext>
            </a:extLst>
          </p:cNvPr>
          <p:cNvSpPr/>
          <p:nvPr/>
        </p:nvSpPr>
        <p:spPr>
          <a:xfrm>
            <a:off x="304800" y="6132945"/>
            <a:ext cx="1394691" cy="230910"/>
          </a:xfrm>
          <a:prstGeom prst="rect">
            <a:avLst/>
          </a:prstGeom>
          <a:solidFill>
            <a:srgbClr val="010811"/>
          </a:solidFill>
          <a:ln>
            <a:solidFill>
              <a:srgbClr val="010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B1BCF1-8CB2-938D-6B63-2678A480645C}"/>
              </a:ext>
            </a:extLst>
          </p:cNvPr>
          <p:cNvSpPr/>
          <p:nvPr/>
        </p:nvSpPr>
        <p:spPr>
          <a:xfrm>
            <a:off x="2563091" y="6202217"/>
            <a:ext cx="1394691" cy="230910"/>
          </a:xfrm>
          <a:prstGeom prst="rect">
            <a:avLst/>
          </a:prstGeom>
          <a:solidFill>
            <a:srgbClr val="010811"/>
          </a:solidFill>
          <a:ln>
            <a:solidFill>
              <a:srgbClr val="010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E6F76E-1C63-099C-27AA-3B15BD5C6722}"/>
              </a:ext>
            </a:extLst>
          </p:cNvPr>
          <p:cNvSpPr/>
          <p:nvPr/>
        </p:nvSpPr>
        <p:spPr>
          <a:xfrm>
            <a:off x="4886036" y="6197599"/>
            <a:ext cx="1856509" cy="277092"/>
          </a:xfrm>
          <a:prstGeom prst="rect">
            <a:avLst/>
          </a:prstGeom>
          <a:solidFill>
            <a:srgbClr val="010811"/>
          </a:solidFill>
          <a:ln>
            <a:solidFill>
              <a:srgbClr val="010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EDC848-256D-C7C4-E559-85957EA04F8F}"/>
              </a:ext>
            </a:extLst>
          </p:cNvPr>
          <p:cNvSpPr/>
          <p:nvPr/>
        </p:nvSpPr>
        <p:spPr>
          <a:xfrm>
            <a:off x="7051963" y="6179127"/>
            <a:ext cx="1856509" cy="337127"/>
          </a:xfrm>
          <a:prstGeom prst="rect">
            <a:avLst/>
          </a:prstGeom>
          <a:solidFill>
            <a:srgbClr val="010811"/>
          </a:solidFill>
          <a:ln>
            <a:solidFill>
              <a:srgbClr val="010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D22C71-8D81-17B8-9FE4-ACF4A0DEA344}"/>
              </a:ext>
            </a:extLst>
          </p:cNvPr>
          <p:cNvSpPr/>
          <p:nvPr/>
        </p:nvSpPr>
        <p:spPr>
          <a:xfrm>
            <a:off x="8017163" y="6174509"/>
            <a:ext cx="1856509" cy="337127"/>
          </a:xfrm>
          <a:prstGeom prst="rect">
            <a:avLst/>
          </a:prstGeom>
          <a:solidFill>
            <a:srgbClr val="010811"/>
          </a:solidFill>
          <a:ln>
            <a:solidFill>
              <a:srgbClr val="010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26BD6E9-D211-F04F-7B0D-ADE3E0F607D0}"/>
              </a:ext>
            </a:extLst>
          </p:cNvPr>
          <p:cNvSpPr txBox="1"/>
          <p:nvPr/>
        </p:nvSpPr>
        <p:spPr>
          <a:xfrm>
            <a:off x="1057563" y="6137563"/>
            <a:ext cx="81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text1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6037F69-C75F-84FC-2D90-06A05F6DECBC}"/>
              </a:ext>
            </a:extLst>
          </p:cNvPr>
          <p:cNvSpPr txBox="1"/>
          <p:nvPr/>
        </p:nvSpPr>
        <p:spPr>
          <a:xfrm>
            <a:off x="3509819" y="6132944"/>
            <a:ext cx="81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text2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DFF7918-FAE9-C977-6C15-56C5E96D695F}"/>
              </a:ext>
            </a:extLst>
          </p:cNvPr>
          <p:cNvSpPr txBox="1"/>
          <p:nvPr/>
        </p:nvSpPr>
        <p:spPr>
          <a:xfrm>
            <a:off x="5888180" y="6137561"/>
            <a:ext cx="81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text3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29898D5-7106-059F-DE60-CE3814573311}"/>
              </a:ext>
            </a:extLst>
          </p:cNvPr>
          <p:cNvSpPr txBox="1"/>
          <p:nvPr/>
        </p:nvSpPr>
        <p:spPr>
          <a:xfrm>
            <a:off x="7656944" y="6123709"/>
            <a:ext cx="81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text4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E6E3484-0D72-7457-2E0E-058088DF23F9}"/>
              </a:ext>
            </a:extLst>
          </p:cNvPr>
          <p:cNvSpPr txBox="1"/>
          <p:nvPr/>
        </p:nvSpPr>
        <p:spPr>
          <a:xfrm>
            <a:off x="8890000" y="6146799"/>
            <a:ext cx="81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>
                    <a:lumMod val="85000"/>
                  </a:schemeClr>
                </a:solidFill>
              </a:rPr>
              <a:t>text5</a:t>
            </a:r>
          </a:p>
        </p:txBody>
      </p:sp>
      <p:sp>
        <p:nvSpPr>
          <p:cNvPr id="10" name="ZoneTexte 12">
            <a:extLst>
              <a:ext uri="{FF2B5EF4-FFF2-40B4-BE49-F238E27FC236}">
                <a16:creationId xmlns:a16="http://schemas.microsoft.com/office/drawing/2014/main" id="{3E9A4987-4498-AB31-D4EF-D6544B5254A3}"/>
              </a:ext>
            </a:extLst>
          </p:cNvPr>
          <p:cNvSpPr txBox="1"/>
          <p:nvPr/>
        </p:nvSpPr>
        <p:spPr>
          <a:xfrm>
            <a:off x="10233890" y="2914072"/>
            <a:ext cx="1209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Juan</a:t>
            </a:r>
          </a:p>
        </p:txBody>
      </p:sp>
      <p:sp>
        <p:nvSpPr>
          <p:cNvPr id="19" name="ZoneTexte 12">
            <a:extLst>
              <a:ext uri="{FF2B5EF4-FFF2-40B4-BE49-F238E27FC236}">
                <a16:creationId xmlns:a16="http://schemas.microsoft.com/office/drawing/2014/main" id="{3BD344DD-C33D-5757-003C-28447DEA6D0E}"/>
              </a:ext>
            </a:extLst>
          </p:cNvPr>
          <p:cNvSpPr txBox="1"/>
          <p:nvPr/>
        </p:nvSpPr>
        <p:spPr>
          <a:xfrm>
            <a:off x="10233890" y="3297381"/>
            <a:ext cx="1209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>
                    <a:lumMod val="65000"/>
                  </a:schemeClr>
                </a:solidFill>
              </a:rPr>
              <a:t>Jean</a:t>
            </a:r>
          </a:p>
        </p:txBody>
      </p:sp>
    </p:spTree>
    <p:extLst>
      <p:ext uri="{BB962C8B-B14F-4D97-AF65-F5344CB8AC3E}">
        <p14:creationId xmlns:p14="http://schemas.microsoft.com/office/powerpoint/2010/main" val="424484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000">
        <p159:morph option="byObject"/>
      </p:transition>
    </mc:Choice>
    <mc:Fallback xmlns="">
      <p:transition spd="slow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6D480C5-8962-C3C8-D028-156974AF25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6341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02CA283-F3FB-C5A3-92DF-395BD0A00FBB}"/>
              </a:ext>
            </a:extLst>
          </p:cNvPr>
          <p:cNvSpPr txBox="1"/>
          <p:nvPr/>
        </p:nvSpPr>
        <p:spPr>
          <a:xfrm>
            <a:off x="3082898" y="388102"/>
            <a:ext cx="3153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C7A9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Summoners</a:t>
            </a:r>
            <a:endParaRPr lang="fr-FR" sz="2400" b="1" dirty="0">
              <a:solidFill>
                <a:srgbClr val="C7A9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00F2332-C9F0-9D2E-2B24-AEB97E01BFA9}"/>
              </a:ext>
            </a:extLst>
          </p:cNvPr>
          <p:cNvSpPr txBox="1"/>
          <p:nvPr/>
        </p:nvSpPr>
        <p:spPr>
          <a:xfrm>
            <a:off x="5396345" y="2690029"/>
            <a:ext cx="3383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C7A9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Análise</a:t>
            </a:r>
            <a:r>
              <a:rPr lang="fr-FR" sz="2400" b="1" dirty="0">
                <a:solidFill>
                  <a:srgbClr val="C7A9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fr-FR" sz="2400" b="1" dirty="0" err="1">
                <a:solidFill>
                  <a:srgbClr val="C7A9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Exploratória</a:t>
            </a:r>
            <a:endParaRPr lang="fr-FR" sz="2400" b="1" dirty="0">
              <a:solidFill>
                <a:srgbClr val="C7A9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873C541-638F-5452-4942-C5CA8DE30729}"/>
              </a:ext>
            </a:extLst>
          </p:cNvPr>
          <p:cNvSpPr txBox="1"/>
          <p:nvPr/>
        </p:nvSpPr>
        <p:spPr>
          <a:xfrm>
            <a:off x="4123997" y="1428896"/>
            <a:ext cx="3153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7A9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 de Dados</a:t>
            </a:r>
            <a:endParaRPr lang="fr-FR" sz="2000" b="1" dirty="0">
              <a:solidFill>
                <a:srgbClr val="C7A9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3FFC60D-DD8A-2844-D15C-927818986765}"/>
              </a:ext>
            </a:extLst>
          </p:cNvPr>
          <p:cNvSpPr txBox="1"/>
          <p:nvPr/>
        </p:nvSpPr>
        <p:spPr>
          <a:xfrm>
            <a:off x="7370870" y="3838413"/>
            <a:ext cx="3153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C7A9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Treinamento</a:t>
            </a:r>
            <a:endParaRPr lang="fr-FR" sz="2400" b="1" dirty="0">
              <a:solidFill>
                <a:srgbClr val="C7A9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B6FAC6D-D5F6-FC92-B68B-E7F8093FE022}"/>
              </a:ext>
            </a:extLst>
          </p:cNvPr>
          <p:cNvSpPr/>
          <p:nvPr/>
        </p:nvSpPr>
        <p:spPr>
          <a:xfrm>
            <a:off x="2006471" y="255991"/>
            <a:ext cx="4130565" cy="740979"/>
          </a:xfrm>
          <a:prstGeom prst="roundRect">
            <a:avLst/>
          </a:prstGeom>
          <a:noFill/>
          <a:ln w="38100">
            <a:solidFill>
              <a:srgbClr val="C7A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696500F1-875F-F710-105B-B07F100C0D73}"/>
              </a:ext>
            </a:extLst>
          </p:cNvPr>
          <p:cNvSpPr/>
          <p:nvPr/>
        </p:nvSpPr>
        <p:spPr>
          <a:xfrm>
            <a:off x="3178596" y="1297576"/>
            <a:ext cx="4130565" cy="740979"/>
          </a:xfrm>
          <a:prstGeom prst="roundRect">
            <a:avLst/>
          </a:prstGeom>
          <a:noFill/>
          <a:ln w="38100">
            <a:solidFill>
              <a:srgbClr val="C7A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C613FDB-09B9-CB45-0C69-852A47EAC24A}"/>
              </a:ext>
            </a:extLst>
          </p:cNvPr>
          <p:cNvSpPr/>
          <p:nvPr/>
        </p:nvSpPr>
        <p:spPr>
          <a:xfrm>
            <a:off x="4579760" y="2513353"/>
            <a:ext cx="4130565" cy="740979"/>
          </a:xfrm>
          <a:prstGeom prst="roundRect">
            <a:avLst/>
          </a:prstGeom>
          <a:noFill/>
          <a:ln w="38100">
            <a:solidFill>
              <a:srgbClr val="C7A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C903F92A-B54D-064D-2290-7D886605AE1B}"/>
              </a:ext>
            </a:extLst>
          </p:cNvPr>
          <p:cNvSpPr/>
          <p:nvPr/>
        </p:nvSpPr>
        <p:spPr>
          <a:xfrm>
            <a:off x="6296540" y="3669605"/>
            <a:ext cx="4130565" cy="740979"/>
          </a:xfrm>
          <a:prstGeom prst="roundRect">
            <a:avLst/>
          </a:prstGeom>
          <a:noFill/>
          <a:ln w="38100">
            <a:solidFill>
              <a:srgbClr val="C7A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 useBgFill="1"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BD8290C-F857-3EDA-C6F4-D4AC5647C421}"/>
              </a:ext>
            </a:extLst>
          </p:cNvPr>
          <p:cNvSpPr/>
          <p:nvPr/>
        </p:nvSpPr>
        <p:spPr>
          <a:xfrm rot="7467203">
            <a:off x="-233619" y="1546595"/>
            <a:ext cx="2027904" cy="5013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 useBgFill="1">
        <p:nvSpPr>
          <p:cNvPr id="9238" name="Rectangle : coins arrondis 9237">
            <a:extLst>
              <a:ext uri="{FF2B5EF4-FFF2-40B4-BE49-F238E27FC236}">
                <a16:creationId xmlns:a16="http://schemas.microsoft.com/office/drawing/2014/main" id="{E9575997-60E0-4B87-3E8A-8E5E0A50B7BB}"/>
              </a:ext>
            </a:extLst>
          </p:cNvPr>
          <p:cNvSpPr/>
          <p:nvPr/>
        </p:nvSpPr>
        <p:spPr>
          <a:xfrm rot="7467203">
            <a:off x="-19732" y="2273113"/>
            <a:ext cx="2382792" cy="5013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 useBgFill="1">
        <p:nvSpPr>
          <p:cNvPr id="9239" name="Rectangle : coins arrondis 9238">
            <a:extLst>
              <a:ext uri="{FF2B5EF4-FFF2-40B4-BE49-F238E27FC236}">
                <a16:creationId xmlns:a16="http://schemas.microsoft.com/office/drawing/2014/main" id="{AA7D8EB2-CF23-90AA-34B0-6546ACA9ABD4}"/>
              </a:ext>
            </a:extLst>
          </p:cNvPr>
          <p:cNvSpPr/>
          <p:nvPr/>
        </p:nvSpPr>
        <p:spPr>
          <a:xfrm rot="7467203">
            <a:off x="193829" y="3024854"/>
            <a:ext cx="2654103" cy="5013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 useBgFill="1">
        <p:nvSpPr>
          <p:cNvPr id="9240" name="Rectangle : coins arrondis 9239">
            <a:extLst>
              <a:ext uri="{FF2B5EF4-FFF2-40B4-BE49-F238E27FC236}">
                <a16:creationId xmlns:a16="http://schemas.microsoft.com/office/drawing/2014/main" id="{E6F90AEA-CD29-F051-DB27-8DF6C0C91D85}"/>
              </a:ext>
            </a:extLst>
          </p:cNvPr>
          <p:cNvSpPr/>
          <p:nvPr/>
        </p:nvSpPr>
        <p:spPr>
          <a:xfrm rot="7467203">
            <a:off x="482351" y="3974343"/>
            <a:ext cx="2580196" cy="5013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 useBgFill="1">
        <p:nvSpPr>
          <p:cNvPr id="9241" name="Rectangle : coins arrondis 9240">
            <a:extLst>
              <a:ext uri="{FF2B5EF4-FFF2-40B4-BE49-F238E27FC236}">
                <a16:creationId xmlns:a16="http://schemas.microsoft.com/office/drawing/2014/main" id="{8BA12BD1-B7F3-4CA2-EAE5-4523510CDD83}"/>
              </a:ext>
            </a:extLst>
          </p:cNvPr>
          <p:cNvSpPr/>
          <p:nvPr/>
        </p:nvSpPr>
        <p:spPr>
          <a:xfrm rot="7467203">
            <a:off x="764491" y="4668877"/>
            <a:ext cx="2833440" cy="5013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 useBgFill="1">
        <p:nvSpPr>
          <p:cNvPr id="9242" name="Rectangle : coins arrondis 9241">
            <a:extLst>
              <a:ext uri="{FF2B5EF4-FFF2-40B4-BE49-F238E27FC236}">
                <a16:creationId xmlns:a16="http://schemas.microsoft.com/office/drawing/2014/main" id="{45D61E52-EAFA-9651-74BC-6C0E93519303}"/>
              </a:ext>
            </a:extLst>
          </p:cNvPr>
          <p:cNvSpPr/>
          <p:nvPr/>
        </p:nvSpPr>
        <p:spPr>
          <a:xfrm rot="7467203">
            <a:off x="1190916" y="5273940"/>
            <a:ext cx="2890098" cy="5013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 useBgFill="1">
        <p:nvSpPr>
          <p:cNvPr id="9243" name="Rectangle : coins arrondis 9242">
            <a:extLst>
              <a:ext uri="{FF2B5EF4-FFF2-40B4-BE49-F238E27FC236}">
                <a16:creationId xmlns:a16="http://schemas.microsoft.com/office/drawing/2014/main" id="{032C3AEE-DBD8-F923-5C1B-35C0BB483110}"/>
              </a:ext>
            </a:extLst>
          </p:cNvPr>
          <p:cNvSpPr/>
          <p:nvPr/>
        </p:nvSpPr>
        <p:spPr>
          <a:xfrm rot="7467203">
            <a:off x="2264765" y="5132119"/>
            <a:ext cx="2730022" cy="5013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 useBgFill="1">
        <p:nvSpPr>
          <p:cNvPr id="9244" name="Rectangle : coins arrondis 9243">
            <a:extLst>
              <a:ext uri="{FF2B5EF4-FFF2-40B4-BE49-F238E27FC236}">
                <a16:creationId xmlns:a16="http://schemas.microsoft.com/office/drawing/2014/main" id="{B337373E-5742-DE51-6327-5AD82C5D6665}"/>
              </a:ext>
            </a:extLst>
          </p:cNvPr>
          <p:cNvSpPr/>
          <p:nvPr/>
        </p:nvSpPr>
        <p:spPr>
          <a:xfrm rot="7467203">
            <a:off x="3428599" y="5223016"/>
            <a:ext cx="2027904" cy="5013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 useBgFill="1">
        <p:nvSpPr>
          <p:cNvPr id="9245" name="Rectangle : coins arrondis 9244">
            <a:extLst>
              <a:ext uri="{FF2B5EF4-FFF2-40B4-BE49-F238E27FC236}">
                <a16:creationId xmlns:a16="http://schemas.microsoft.com/office/drawing/2014/main" id="{44C1F5DF-3426-FC35-62AC-138088EBFC5A}"/>
              </a:ext>
            </a:extLst>
          </p:cNvPr>
          <p:cNvSpPr/>
          <p:nvPr/>
        </p:nvSpPr>
        <p:spPr>
          <a:xfrm rot="7467203">
            <a:off x="4537915" y="5176256"/>
            <a:ext cx="1704477" cy="5013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 useBgFill="1">
        <p:nvSpPr>
          <p:cNvPr id="9246" name="Rectangle : coins arrondis 9245">
            <a:extLst>
              <a:ext uri="{FF2B5EF4-FFF2-40B4-BE49-F238E27FC236}">
                <a16:creationId xmlns:a16="http://schemas.microsoft.com/office/drawing/2014/main" id="{88004894-FAD8-835E-9CD7-B0A55CA6D18D}"/>
              </a:ext>
            </a:extLst>
          </p:cNvPr>
          <p:cNvSpPr/>
          <p:nvPr/>
        </p:nvSpPr>
        <p:spPr>
          <a:xfrm rot="7467203">
            <a:off x="5445170" y="5185310"/>
            <a:ext cx="1716124" cy="5013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249" name="Rectangle : coins arrondis 9248">
            <a:extLst>
              <a:ext uri="{FF2B5EF4-FFF2-40B4-BE49-F238E27FC236}">
                <a16:creationId xmlns:a16="http://schemas.microsoft.com/office/drawing/2014/main" id="{D62A2CFE-61E6-E420-DA9F-68CBB7067BEB}"/>
              </a:ext>
            </a:extLst>
          </p:cNvPr>
          <p:cNvSpPr/>
          <p:nvPr/>
        </p:nvSpPr>
        <p:spPr>
          <a:xfrm>
            <a:off x="7765273" y="4997662"/>
            <a:ext cx="4130565" cy="740979"/>
          </a:xfrm>
          <a:prstGeom prst="roundRect">
            <a:avLst/>
          </a:prstGeom>
          <a:noFill/>
          <a:ln w="38100">
            <a:solidFill>
              <a:srgbClr val="C7A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51" name="ZoneTexte 9250">
            <a:extLst>
              <a:ext uri="{FF2B5EF4-FFF2-40B4-BE49-F238E27FC236}">
                <a16:creationId xmlns:a16="http://schemas.microsoft.com/office/drawing/2014/main" id="{435C9CB1-C965-5945-4F64-A73FCCD4A771}"/>
              </a:ext>
            </a:extLst>
          </p:cNvPr>
          <p:cNvSpPr txBox="1"/>
          <p:nvPr/>
        </p:nvSpPr>
        <p:spPr>
          <a:xfrm>
            <a:off x="8960184" y="5136325"/>
            <a:ext cx="3153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C7A96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Validação</a:t>
            </a:r>
            <a:endParaRPr lang="fr-FR" sz="2400" b="1" dirty="0">
              <a:solidFill>
                <a:srgbClr val="C7A96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Zoom de diapositive 2">
                <a:extLst>
                  <a:ext uri="{FF2B5EF4-FFF2-40B4-BE49-F238E27FC236}">
                    <a16:creationId xmlns:a16="http://schemas.microsoft.com/office/drawing/2014/main" id="{2FFA1236-3600-3A93-E1FB-23FB411A48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1354668"/>
                  </p:ext>
                </p:extLst>
              </p:nvPr>
            </p:nvGraphicFramePr>
            <p:xfrm>
              <a:off x="2089150" y="242454"/>
              <a:ext cx="737177" cy="737177"/>
            </p:xfrm>
            <a:graphic>
              <a:graphicData uri="http://schemas.microsoft.com/office/powerpoint/2016/slidezoom">
                <pslz:sldZm>
                  <pslz:sldZmObj sldId="261" cId="533116647">
                    <pslz:zmPr id="{60276075-EA18-4011-8C85-CC97255E7FB7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37177" cy="73717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Zoom de diapositive 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FFA1236-3600-3A93-E1FB-23FB411A48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9150" y="242454"/>
                <a:ext cx="737177" cy="73717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Zoom de diapositive 4">
                <a:extLst>
                  <a:ext uri="{FF2B5EF4-FFF2-40B4-BE49-F238E27FC236}">
                    <a16:creationId xmlns:a16="http://schemas.microsoft.com/office/drawing/2014/main" id="{6882540F-F768-FEF9-A0F9-897106D51B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7068429"/>
                  </p:ext>
                </p:extLst>
              </p:nvPr>
            </p:nvGraphicFramePr>
            <p:xfrm>
              <a:off x="3359906" y="1333534"/>
              <a:ext cx="556311" cy="627900"/>
            </p:xfrm>
            <a:graphic>
              <a:graphicData uri="http://schemas.microsoft.com/office/powerpoint/2016/slidezoom">
                <pslz:sldZm>
                  <pslz:sldZmObj sldId="275" cId="1028331924">
                    <pslz:zmPr id="{7F783F4E-72EE-488C-A8E7-FE4B38FFEB9C}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56311" cy="6279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Zoom de diapositive 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882540F-F768-FEF9-A0F9-897106D51B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9906" y="1333534"/>
                <a:ext cx="556311" cy="6279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Zoom de diapositive 8">
                <a:extLst>
                  <a:ext uri="{FF2B5EF4-FFF2-40B4-BE49-F238E27FC236}">
                    <a16:creationId xmlns:a16="http://schemas.microsoft.com/office/drawing/2014/main" id="{8BF2EB61-575F-5600-823F-4BA2BB857B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2853768"/>
                  </p:ext>
                </p:extLst>
              </p:nvPr>
            </p:nvGraphicFramePr>
            <p:xfrm>
              <a:off x="4655127" y="2530764"/>
              <a:ext cx="741218" cy="741218"/>
            </p:xfrm>
            <a:graphic>
              <a:graphicData uri="http://schemas.microsoft.com/office/powerpoint/2016/slidezoom">
                <pslz:sldZm>
                  <pslz:sldZmObj sldId="277" cId="1391828917">
                    <pslz:zmPr id="{6DB82B20-8032-48B1-A2A2-B8A3A06CA5AB}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41218" cy="74121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Zoom de diapositive 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8BF2EB61-575F-5600-823F-4BA2BB857B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5127" y="2530764"/>
                <a:ext cx="741218" cy="74121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Zoom de diapositive 18">
                <a:extLst>
                  <a:ext uri="{FF2B5EF4-FFF2-40B4-BE49-F238E27FC236}">
                    <a16:creationId xmlns:a16="http://schemas.microsoft.com/office/drawing/2014/main" id="{5B19BC1E-017C-E8E5-348A-2494A521B1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7030942"/>
                  </p:ext>
                </p:extLst>
              </p:nvPr>
            </p:nvGraphicFramePr>
            <p:xfrm>
              <a:off x="6374821" y="3629890"/>
              <a:ext cx="820305" cy="820305"/>
            </p:xfrm>
            <a:graphic>
              <a:graphicData uri="http://schemas.microsoft.com/office/powerpoint/2016/slidezoom">
                <pslz:sldZm>
                  <pslz:sldZmObj sldId="276" cId="1573436583">
                    <pslz:zmPr id="{91060CAC-7768-4FE6-93EC-448465A61B2B}" imageType="cover" transitionDur="100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20305" cy="82030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Zoom de diapositive 1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5B19BC1E-017C-E8E5-348A-2494A521B1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4821" y="3629890"/>
                <a:ext cx="820305" cy="82030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Zoom de diapositive 20">
                <a:extLst>
                  <a:ext uri="{FF2B5EF4-FFF2-40B4-BE49-F238E27FC236}">
                    <a16:creationId xmlns:a16="http://schemas.microsoft.com/office/drawing/2014/main" id="{4F0A202B-4F86-09B6-8E13-4FDB4BA7CD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2019132"/>
                  </p:ext>
                </p:extLst>
              </p:nvPr>
            </p:nvGraphicFramePr>
            <p:xfrm>
              <a:off x="7935769" y="5024581"/>
              <a:ext cx="647123" cy="647123"/>
            </p:xfrm>
            <a:graphic>
              <a:graphicData uri="http://schemas.microsoft.com/office/powerpoint/2016/slidezoom">
                <pslz:sldZm>
                  <pslz:sldZmObj sldId="260" cId="3523429659">
                    <pslz:zmPr id="{08900D59-A90E-41BE-ABD9-8D5ACC9A56B1}" imageType="cover" transitionDur="1000">
                      <p166:blipFill xmlns:p166="http://schemas.microsoft.com/office/powerpoint/2016/6/main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47123" cy="64712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Zoom de diapositive 20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F0A202B-4F86-09B6-8E13-4FDB4BA7CD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5769" y="5024581"/>
                <a:ext cx="647123" cy="64712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361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44500" decel="555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96296E-6 L 0.03672 -0.099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49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44500" decel="555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75E-6 4.44444E-6 L 0.03672 -0.0990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495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44500" decel="555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16667E-7 3.7037E-6 L 0.03672 -0.099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495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44500" decel="555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5E-6 -2.22222E-6 L 0.03672 -0.0990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495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44500" decel="555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3.75E-6 -1.11111E-6 L 0.03672 -0.0990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4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44500" decel="5550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4.16667E-6 4.44444E-6 L 0.03671 -0.0990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495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44500" decel="555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75E-6 -3.7037E-6 L 0.03672 -0.0990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495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44500" decel="55500" autoRev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2.91667E-6 1.85185E-6 L 0.03672 -0.0990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495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44500" decel="555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0833E-6 -3.7037E-6 L 0.03672 -0.0990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495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44500" decel="55500" autoRev="1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2.91667E-6 -2.59259E-6 L 0.03672 -0.0990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-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9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9238" grpId="0" animBg="1"/>
      <p:bldP spid="9239" grpId="0" animBg="1"/>
      <p:bldP spid="9240" grpId="0" animBg="1"/>
      <p:bldP spid="9241" grpId="0" animBg="1"/>
      <p:bldP spid="9242" grpId="0" animBg="1"/>
      <p:bldP spid="9243" grpId="0" animBg="1"/>
      <p:bldP spid="9244" grpId="0" animBg="1"/>
      <p:bldP spid="9245" grpId="0" animBg="1"/>
      <p:bldP spid="9246" grpId="0" animBg="1"/>
      <p:bldP spid="9249" grpId="0" animBg="1"/>
      <p:bldP spid="92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1FE21981-771D-4A29-8D3A-D068BE54B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Godking Darius League of Legends Loading screen - GTA5-Mods.com">
            <a:extLst>
              <a:ext uri="{FF2B5EF4-FFF2-40B4-BE49-F238E27FC236}">
                <a16:creationId xmlns:a16="http://schemas.microsoft.com/office/drawing/2014/main" id="{066A271E-4870-7965-C672-D5F26B1C8B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9"/>
          <a:stretch/>
        </p:blipFill>
        <p:spPr bwMode="auto">
          <a:xfrm>
            <a:off x="0" y="-37408"/>
            <a:ext cx="12009284" cy="685800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EA005F-731E-E2B2-162C-AB72FCD820E3}"/>
              </a:ext>
            </a:extLst>
          </p:cNvPr>
          <p:cNvSpPr/>
          <p:nvPr/>
        </p:nvSpPr>
        <p:spPr>
          <a:xfrm>
            <a:off x="350255" y="429822"/>
            <a:ext cx="58203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5400" b="1" cap="none" spc="0" dirty="0" err="1">
                <a:ln/>
                <a:solidFill>
                  <a:schemeClr val="accent4"/>
                </a:solidFill>
                <a:effectLst/>
              </a:rPr>
              <a:t>Membros</a:t>
            </a:r>
            <a:r>
              <a:rPr lang="fr-FR" sz="5400" b="1" cap="none" spc="0" dirty="0">
                <a:ln/>
                <a:solidFill>
                  <a:schemeClr val="accent4"/>
                </a:solidFill>
                <a:effectLst/>
              </a:rPr>
              <a:t> do Grupo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1D6CCC-B796-0A79-C1CD-0706BB6FF4FB}"/>
              </a:ext>
            </a:extLst>
          </p:cNvPr>
          <p:cNvSpPr txBox="1"/>
          <p:nvPr/>
        </p:nvSpPr>
        <p:spPr>
          <a:xfrm>
            <a:off x="482138" y="1490830"/>
            <a:ext cx="7099069" cy="156966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 numCol="2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Jorge Bernardo</a:t>
            </a:r>
          </a:p>
          <a:p>
            <a:r>
              <a:rPr lang="fr-FR" sz="2400" b="1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Rennan</a:t>
            </a:r>
            <a:r>
              <a:rPr lang="fr-FR" sz="24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da Hora</a:t>
            </a:r>
          </a:p>
          <a:p>
            <a:r>
              <a:rPr lang="fr-FR" sz="24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Juan Emmanuel</a:t>
            </a:r>
          </a:p>
          <a:p>
            <a:endParaRPr lang="fr-FR" sz="24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r>
              <a:rPr lang="fr-FR" sz="2400" b="1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Fabrício</a:t>
            </a:r>
            <a:r>
              <a:rPr lang="fr-FR" sz="24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</a:t>
            </a:r>
            <a:r>
              <a:rPr lang="fr-FR" sz="2400" b="1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Araújo</a:t>
            </a:r>
            <a:endParaRPr lang="fr-FR" sz="24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r>
              <a:rPr lang="fr-FR" sz="24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Guilherme </a:t>
            </a:r>
            <a:r>
              <a:rPr lang="fr-FR" sz="2400" b="1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Sardiva</a:t>
            </a:r>
            <a:endParaRPr lang="fr-FR" sz="24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r>
              <a:rPr lang="fr-FR" sz="24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Jean Paulo De </a:t>
            </a:r>
            <a:r>
              <a:rPr lang="fr-FR" sz="2400" b="1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Brum</a:t>
            </a:r>
            <a:endParaRPr lang="fr-FR" sz="24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919B96-6D0F-C510-5C13-97831F318EFE}"/>
              </a:ext>
            </a:extLst>
          </p:cNvPr>
          <p:cNvSpPr/>
          <p:nvPr/>
        </p:nvSpPr>
        <p:spPr>
          <a:xfrm>
            <a:off x="296955" y="3335846"/>
            <a:ext cx="70578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5400" b="1" dirty="0">
                <a:ln/>
                <a:solidFill>
                  <a:schemeClr val="accent4"/>
                </a:solidFill>
              </a:rPr>
              <a:t>Business </a:t>
            </a:r>
            <a:r>
              <a:rPr lang="fr-FR" sz="5400" b="1" dirty="0" err="1">
                <a:ln/>
                <a:solidFill>
                  <a:schemeClr val="accent4"/>
                </a:solidFill>
              </a:rPr>
              <a:t>Understanding</a:t>
            </a:r>
            <a:endParaRPr lang="fr-FR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7" name="ZoneTexte 2">
            <a:extLst>
              <a:ext uri="{FF2B5EF4-FFF2-40B4-BE49-F238E27FC236}">
                <a16:creationId xmlns:a16="http://schemas.microsoft.com/office/drawing/2014/main" id="{E3CE512E-816B-EF41-9CC8-F60C9032495A}"/>
              </a:ext>
            </a:extLst>
          </p:cNvPr>
          <p:cNvSpPr txBox="1"/>
          <p:nvPr/>
        </p:nvSpPr>
        <p:spPr>
          <a:xfrm>
            <a:off x="416199" y="4259176"/>
            <a:ext cx="7434533" cy="1877437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Amasis MT Pro Black" panose="02040A04050005020304" pitchFamily="18" charset="0"/>
              </a:rPr>
              <a:t>Problema:</a:t>
            </a:r>
            <a:r>
              <a:rPr lang="pt-BR" sz="1400" dirty="0">
                <a:solidFill>
                  <a:schemeClr val="bg1"/>
                </a:solidFill>
                <a:latin typeface="Amasis MT Pro Black" panose="02040A04050005020304" pitchFamily="18" charset="0"/>
              </a:rPr>
              <a:t> </a:t>
            </a:r>
            <a:r>
              <a:rPr lang="pt-BR" sz="14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prever, aos 10 minutos de jogo, a probabilidade de vitória do time azul.</a:t>
            </a:r>
          </a:p>
          <a:p>
            <a:endParaRPr lang="pt-BR" sz="14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r>
              <a:rPr lang="pt-BR" sz="14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Tipo de problema: Classificação Binária (</a:t>
            </a:r>
            <a:r>
              <a:rPr lang="pt-BR" sz="1400" b="1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blueWins</a:t>
            </a:r>
            <a:r>
              <a:rPr lang="pt-BR" sz="14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= 0 ou 1)</a:t>
            </a:r>
          </a:p>
          <a:p>
            <a:endParaRPr lang="pt-BR" sz="14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Uso prático: </a:t>
            </a:r>
            <a:r>
              <a:rPr lang="pt-BR" sz="14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suporte a decisões de draft/estratégia e análise de partidas (</a:t>
            </a:r>
            <a:r>
              <a:rPr lang="pt-BR" sz="1400" b="1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coaches</a:t>
            </a:r>
            <a:r>
              <a:rPr lang="pt-BR" sz="14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e analistas) e probabilidade de vitórias para apostadores.</a:t>
            </a:r>
          </a:p>
          <a:p>
            <a:endParaRPr lang="pt-BR" sz="14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11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52" name="Rectangle 18451">
            <a:extLst>
              <a:ext uri="{FF2B5EF4-FFF2-40B4-BE49-F238E27FC236}">
                <a16:creationId xmlns:a16="http://schemas.microsoft.com/office/drawing/2014/main" id="{1FE21981-771D-4A29-8D3A-D068BE54B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Cuáles son las mejores jugadas y combos de Lee Sin de LoL">
            <a:extLst>
              <a:ext uri="{FF2B5EF4-FFF2-40B4-BE49-F238E27FC236}">
                <a16:creationId xmlns:a16="http://schemas.microsoft.com/office/drawing/2014/main" id="{A50EE58E-5A8E-BC0F-3FA2-3E231BF81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5" r="-1" b="8303"/>
          <a:stretch/>
        </p:blipFill>
        <p:spPr bwMode="auto">
          <a:xfrm>
            <a:off x="20" y="-66908"/>
            <a:ext cx="12009284" cy="685800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5D14FD-9753-AB00-05BF-7D460C566181}"/>
              </a:ext>
            </a:extLst>
          </p:cNvPr>
          <p:cNvSpPr/>
          <p:nvPr/>
        </p:nvSpPr>
        <p:spPr>
          <a:xfrm>
            <a:off x="72483" y="-2"/>
            <a:ext cx="382727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r-FR" sz="4000" b="1" cap="none" spc="0" dirty="0">
                <a:ln/>
                <a:solidFill>
                  <a:schemeClr val="accent4"/>
                </a:solidFill>
                <a:effectLst/>
              </a:rPr>
              <a:t>Base de </a:t>
            </a:r>
            <a:r>
              <a:rPr lang="fr-FR" sz="4000" b="1" cap="none" spc="0" dirty="0" err="1">
                <a:ln/>
                <a:solidFill>
                  <a:schemeClr val="accent4"/>
                </a:solidFill>
                <a:effectLst/>
              </a:rPr>
              <a:t>Dados</a:t>
            </a:r>
            <a:endParaRPr lang="fr-FR" sz="40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5" name="ZoneTexte 3">
            <a:extLst>
              <a:ext uri="{FF2B5EF4-FFF2-40B4-BE49-F238E27FC236}">
                <a16:creationId xmlns:a16="http://schemas.microsoft.com/office/drawing/2014/main" id="{814106A0-4D26-8BEF-C2F7-50E0B654E908}"/>
              </a:ext>
            </a:extLst>
          </p:cNvPr>
          <p:cNvSpPr txBox="1"/>
          <p:nvPr/>
        </p:nvSpPr>
        <p:spPr>
          <a:xfrm>
            <a:off x="163616" y="608162"/>
            <a:ext cx="11937038" cy="1938992"/>
          </a:xfrm>
          <a:prstGeom prst="rect">
            <a:avLst/>
          </a:prstGeom>
          <a:solidFill>
            <a:schemeClr val="tx1"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Base escolhida: League </a:t>
            </a:r>
            <a:r>
              <a:rPr lang="pt-BR" sz="1200" b="1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of</a:t>
            </a:r>
            <a:r>
              <a:rPr lang="pt-BR" sz="1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</a:t>
            </a:r>
            <a:r>
              <a:rPr lang="pt-BR" sz="1200" b="1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Legends</a:t>
            </a:r>
            <a:r>
              <a:rPr lang="pt-BR" sz="1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– Diamond </a:t>
            </a:r>
            <a:r>
              <a:rPr lang="pt-BR" sz="1200" b="1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Ranked</a:t>
            </a:r>
            <a:r>
              <a:rPr lang="pt-BR" sz="1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Games (10 min). É um </a:t>
            </a:r>
            <a:r>
              <a:rPr lang="pt-BR" sz="1200" b="1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dataset</a:t>
            </a:r>
            <a:r>
              <a:rPr lang="pt-BR" sz="1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público muito usado em ensino por já trazer variáveis agregadas aos 10’ (ex.: </a:t>
            </a:r>
            <a:r>
              <a:rPr lang="pt-BR" sz="1200" b="1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gold_diff</a:t>
            </a:r>
            <a:r>
              <a:rPr lang="pt-BR" sz="1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, </a:t>
            </a:r>
            <a:r>
              <a:rPr lang="pt-BR" sz="1200" b="1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dragons_diff</a:t>
            </a:r>
            <a:r>
              <a:rPr lang="pt-BR" sz="1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) e um rótulo binário </a:t>
            </a:r>
            <a:r>
              <a:rPr lang="pt-BR" sz="1200" b="1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blue_win</a:t>
            </a:r>
            <a:r>
              <a:rPr lang="pt-BR" sz="1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.</a:t>
            </a:r>
          </a:p>
          <a:p>
            <a:pPr algn="ctr"/>
            <a:r>
              <a:rPr lang="pt-BR" sz="1200" b="1" dirty="0">
                <a:solidFill>
                  <a:schemeClr val="bg1"/>
                </a:solidFill>
                <a:latin typeface="Amasis MT Pro Black" panose="02040A04050005020304" pitchFamily="18" charset="0"/>
                <a:hlinkClick r:id="rId4"/>
              </a:rPr>
              <a:t>https://www.kaggle.com/datasets/bobbyscience/league-of-legends-diamond-ranked-games-10-min</a:t>
            </a:r>
            <a:endParaRPr lang="pt-BR" sz="12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endParaRPr lang="pt-BR" sz="12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r>
              <a:rPr lang="pt-BR" sz="1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Origem &amp; obtenção: bases amplamente conhecidas em repositórios acadêmicos/competitivos. Para a entrega, um </a:t>
            </a:r>
            <a:r>
              <a:rPr lang="pt-BR" sz="1200" b="1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dataset</a:t>
            </a:r>
            <a:r>
              <a:rPr lang="pt-BR" sz="1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sintético foi gerado, mantendo o mesmo esquema (tipos e faixas) da base original. Dessa forma, é possível reproduzir o fluxo de trabalho completo sem ter que baixar arquivos externos.</a:t>
            </a:r>
          </a:p>
          <a:p>
            <a:endParaRPr lang="pt-BR" sz="12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r>
              <a:rPr lang="fr-FR" sz="1200" b="1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Tamanho</a:t>
            </a:r>
            <a:r>
              <a:rPr lang="fr-FR" sz="1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 da </a:t>
            </a:r>
            <a:r>
              <a:rPr lang="fr-FR" sz="1200" b="1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amostra</a:t>
            </a:r>
            <a:r>
              <a:rPr lang="fr-FR" sz="1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: ~9.879 </a:t>
            </a:r>
            <a:r>
              <a:rPr lang="fr-FR" sz="1200" b="1" dirty="0" err="1">
                <a:solidFill>
                  <a:schemeClr val="bg1"/>
                </a:solidFill>
                <a:latin typeface="Amasis MT Pro Black" panose="02040A04050005020304" pitchFamily="18" charset="0"/>
              </a:rPr>
              <a:t>partidas</a:t>
            </a:r>
            <a:r>
              <a:rPr lang="fr-FR" sz="12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.</a:t>
            </a:r>
          </a:p>
          <a:p>
            <a:endParaRPr lang="fr-FR" sz="12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0A4A5-B650-84DD-B392-8DE7B3814EA5}"/>
              </a:ext>
            </a:extLst>
          </p:cNvPr>
          <p:cNvSpPr>
            <a:spLocks noGrp="1"/>
          </p:cNvSpPr>
          <p:nvPr/>
        </p:nvSpPr>
        <p:spPr>
          <a:xfrm>
            <a:off x="86968" y="2627704"/>
            <a:ext cx="7625576" cy="52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sz="2800" b="1" dirty="0" err="1">
                <a:ln/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Atributos</a:t>
            </a:r>
            <a:r>
              <a:rPr sz="2800" b="1" dirty="0">
                <a:ln/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</a:t>
            </a:r>
            <a:r>
              <a:rPr sz="2800" b="1" dirty="0" err="1">
                <a:ln/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Principais</a:t>
            </a:r>
            <a:r>
              <a:rPr sz="2800" b="1" dirty="0">
                <a:ln/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 do Dataset</a:t>
            </a:r>
          </a:p>
        </p:txBody>
      </p:sp>
      <p:pic>
        <p:nvPicPr>
          <p:cNvPr id="3" name="table">
            <a:extLst>
              <a:ext uri="{FF2B5EF4-FFF2-40B4-BE49-F238E27FC236}">
                <a16:creationId xmlns:a16="http://schemas.microsoft.com/office/drawing/2014/main" id="{EE0FCF07-29D6-C4AF-C84C-DFDEEF14F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696" y="3155316"/>
            <a:ext cx="6045073" cy="335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3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957</Words>
  <Application>Microsoft Office PowerPoint</Application>
  <PresentationFormat>Widescreen</PresentationFormat>
  <Paragraphs>122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Aharoni</vt:lpstr>
      <vt:lpstr>Amasis MT Pro Black</vt:lpstr>
      <vt:lpstr>Aptos</vt:lpstr>
      <vt:lpstr>Arial</vt:lpstr>
      <vt:lpstr>Calibri</vt:lpstr>
      <vt:lpstr>Calibri Light</vt:lpstr>
      <vt:lpstr>Thème Office</vt:lpstr>
      <vt:lpstr>Conception personnalisée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El Mahdi Chaleg</dc:creator>
  <cp:lastModifiedBy>Jorge Bernardo</cp:lastModifiedBy>
  <cp:revision>11</cp:revision>
  <dcterms:created xsi:type="dcterms:W3CDTF">2023-05-21T22:53:11Z</dcterms:created>
  <dcterms:modified xsi:type="dcterms:W3CDTF">2025-08-27T19:22:33Z</dcterms:modified>
</cp:coreProperties>
</file>